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82" r:id="rId2"/>
    <p:sldId id="718" r:id="rId3"/>
    <p:sldId id="743" r:id="rId4"/>
    <p:sldId id="724" r:id="rId5"/>
    <p:sldId id="725" r:id="rId6"/>
    <p:sldId id="745" r:id="rId7"/>
    <p:sldId id="615" r:id="rId8"/>
    <p:sldId id="719" r:id="rId9"/>
    <p:sldId id="750" r:id="rId10"/>
    <p:sldId id="746" r:id="rId11"/>
    <p:sldId id="751" r:id="rId12"/>
    <p:sldId id="752" r:id="rId13"/>
    <p:sldId id="747" r:id="rId14"/>
  </p:sldIdLst>
  <p:sldSz cx="9144000" cy="5143500" type="screen16x9"/>
  <p:notesSz cx="6858000" cy="9926638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5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93BC3"/>
    <a:srgbClr val="BD92DE"/>
    <a:srgbClr val="FF3300"/>
    <a:srgbClr val="000099"/>
    <a:srgbClr val="DBCC6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Tema Uygulanmış Stil 2 - Vurgu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ema Uygulanmış Stil 2 - Vurgu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8603FDC-E32A-4AB5-989C-0864C3EAD2B8}" styleName="Tema Uygulanmış Stil 2 - Vurgu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96938" autoAdjust="0"/>
  </p:normalViewPr>
  <p:slideViewPr>
    <p:cSldViewPr>
      <p:cViewPr varScale="1">
        <p:scale>
          <a:sx n="148" d="100"/>
          <a:sy n="148" d="100"/>
        </p:scale>
        <p:origin x="156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88" y="-108"/>
      </p:cViewPr>
      <p:guideLst>
        <p:guide orient="horz" pos="3126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5275" y="0"/>
            <a:ext cx="297109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2551394-C92E-454E-86A7-05664F3B90A1}" type="datetimeFigureOut">
              <a:rPr lang="tr-TR"/>
              <a:pPr>
                <a:defRPr/>
              </a:pPr>
              <a:t>08.01.2019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7109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5275" y="9428164"/>
            <a:ext cx="2971092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9688F33-820A-44CC-9E0F-B79AC5C0285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15108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5275" y="0"/>
            <a:ext cx="297109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BBF5BFB-66C8-4C01-A554-44F3292EE280}" type="datetimeFigureOut">
              <a:rPr lang="tr-TR"/>
              <a:pPr>
                <a:defRPr/>
              </a:pPr>
              <a:t>08.01.2019</a:t>
            </a:fld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637" y="4714876"/>
            <a:ext cx="5486727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7109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5275" y="9428164"/>
            <a:ext cx="2971092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553A371-A713-4D9C-81F4-0D7461C5749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  <p:sp>
        <p:nvSpPr>
          <p:cNvPr id="8" name="7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3614413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7481F-8006-4838-8991-350E14B92A65}" type="datetimeFigureOut">
              <a:rPr lang="tr-TR"/>
              <a:pPr>
                <a:defRPr/>
              </a:pPr>
              <a:t>08.01.2019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1A99A-4762-41B1-8248-F50ABEDC12B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8AD23-88EE-4DEB-A73D-D72590AFA9C2}" type="datetimeFigureOut">
              <a:rPr lang="tr-TR"/>
              <a:pPr>
                <a:defRPr/>
              </a:pPr>
              <a:t>08.01.2019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0939A-F859-4000-8B0B-4F74B626A64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7AEAF-1F06-421C-BAAD-E0A2CF842FB9}" type="datetimeFigureOut">
              <a:rPr lang="tr-TR"/>
              <a:pPr>
                <a:defRPr/>
              </a:pPr>
              <a:t>08.01.2019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1D7B6-DB27-4979-9A27-AE0982C662D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27A6C-D2FC-43B3-B3C8-F95B2D8BD034}" type="datetimeFigureOut">
              <a:rPr lang="tr-TR"/>
              <a:pPr>
                <a:defRPr/>
              </a:pPr>
              <a:t>08.01.2019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89CAF-6292-4C64-B7F5-D1CF81A426A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3077D-986B-432B-AD2D-D4E1C51474C7}" type="datetimeFigureOut">
              <a:rPr lang="tr-TR"/>
              <a:pPr>
                <a:defRPr/>
              </a:pPr>
              <a:t>08.01.2019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BD199-6981-4516-9D1E-236390600E8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99BEC-CE84-409D-AD99-AA4808EDDBFC}" type="datetimeFigureOut">
              <a:rPr lang="tr-TR"/>
              <a:pPr>
                <a:defRPr/>
              </a:pPr>
              <a:t>08.01.2019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B67CF-E454-4667-8D2B-99C85E4911A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D0928-4500-4D34-9836-2A64ACEE91A6}" type="datetimeFigureOut">
              <a:rPr lang="tr-TR"/>
              <a:pPr>
                <a:defRPr/>
              </a:pPr>
              <a:t>08.01.2019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931E8-3136-4D59-86F3-0A29BCE2B91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3E1B9-2BC0-4117-9604-77A2E5D4B5B6}" type="datetimeFigureOut">
              <a:rPr lang="tr-TR"/>
              <a:pPr>
                <a:defRPr/>
              </a:pPr>
              <a:t>08.01.2019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F4F5F-2A96-494B-A014-5D39E5E2F9C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7706E-E4E0-4340-9B26-467F87CA54D6}" type="datetimeFigureOut">
              <a:rPr lang="tr-TR"/>
              <a:pPr>
                <a:defRPr/>
              </a:pPr>
              <a:t>08.01.2019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40B68-4B8D-475C-AFAE-17A1178C71A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3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36D18-E729-4ED3-B936-5A68ED6F0D19}" type="datetimeFigureOut">
              <a:rPr lang="tr-TR"/>
              <a:pPr>
                <a:defRPr/>
              </a:pPr>
              <a:t>08.01.2019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E547D-AE33-46E8-A203-584D221A9AC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037E3-5A2E-4583-98AC-186E7984EA2D}" type="datetimeFigureOut">
              <a:rPr lang="tr-TR"/>
              <a:pPr>
                <a:defRPr/>
              </a:pPr>
              <a:t>08.01.2019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FF4DF-E80D-4A69-AF47-C573FE905EB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9BD427-D0ED-4393-BF64-121E5E2BCF6F}" type="datetimeFigureOut">
              <a:rPr lang="tr-TR"/>
              <a:pPr>
                <a:defRPr/>
              </a:pPr>
              <a:t>08.01.2019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7E5A665-A50D-4BBA-9C12-F399C82B273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D:\Masaüstü\2012.03.08 MASAÜSTÜ\logo\MEB_logo[1]1111111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928688"/>
            <a:ext cx="45720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0" name="159 Dikdörtgen"/>
          <p:cNvSpPr/>
          <p:nvPr/>
        </p:nvSpPr>
        <p:spPr>
          <a:xfrm>
            <a:off x="0" y="4357688"/>
            <a:ext cx="9144000" cy="582612"/>
          </a:xfrm>
          <a:prstGeom prst="rect">
            <a:avLst/>
          </a:prstGeom>
          <a:solidFill>
            <a:schemeClr val="bg2">
              <a:lumMod val="10000"/>
              <a:alpha val="42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b="1" dirty="0">
              <a:latin typeface="Arial Narrow" pitchFamily="34" charset="0"/>
            </a:endParaRPr>
          </a:p>
        </p:txBody>
      </p:sp>
      <p:sp>
        <p:nvSpPr>
          <p:cNvPr id="134" name="133 Dikdörtgen"/>
          <p:cNvSpPr/>
          <p:nvPr/>
        </p:nvSpPr>
        <p:spPr>
          <a:xfrm>
            <a:off x="0" y="0"/>
            <a:ext cx="9144000" cy="1000125"/>
          </a:xfrm>
          <a:prstGeom prst="rect">
            <a:avLst/>
          </a:prstGeom>
          <a:solidFill>
            <a:schemeClr val="bg2">
              <a:lumMod val="10000"/>
              <a:alpha val="42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b="1" dirty="0">
              <a:latin typeface="Arial Narrow" pitchFamily="34" charset="0"/>
            </a:endParaRPr>
          </a:p>
        </p:txBody>
      </p:sp>
      <p:pic>
        <p:nvPicPr>
          <p:cNvPr id="2053" name="Picture 2" descr="C:\Users\BIMOSMAN\Desktop\Untitled-1 copy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1613" y="96838"/>
            <a:ext cx="798512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1" name="Text Box 10"/>
          <p:cNvSpPr txBox="1">
            <a:spLocks noChangeArrowheads="1"/>
          </p:cNvSpPr>
          <p:nvPr/>
        </p:nvSpPr>
        <p:spPr bwMode="auto">
          <a:xfrm>
            <a:off x="0" y="98673"/>
            <a:ext cx="9144000" cy="922336"/>
          </a:xfrm>
          <a:prstGeom prst="rect">
            <a:avLst/>
          </a:prstGeom>
          <a:noFill/>
          <a:ln>
            <a:noFill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454" tIns="45228" rIns="90454" bIns="45228">
            <a:spAutoFit/>
          </a:bodyPr>
          <a:lstStyle>
            <a:lvl1pPr defTabSz="904875" eaLnBrk="0" hangingPunct="0">
              <a:defRPr sz="1600">
                <a:solidFill>
                  <a:schemeClr val="bg1"/>
                </a:solidFill>
                <a:latin typeface="Tahoma" pitchFamily="34" charset="0"/>
              </a:defRPr>
            </a:lvl1pPr>
            <a:lvl2pPr marL="735013" indent="-282575" defTabSz="904875" eaLnBrk="0" hangingPunct="0">
              <a:defRPr sz="1600">
                <a:solidFill>
                  <a:schemeClr val="bg1"/>
                </a:solidFill>
                <a:latin typeface="Tahoma" pitchFamily="34" charset="0"/>
              </a:defRPr>
            </a:lvl2pPr>
            <a:lvl3pPr marL="1131888" indent="-227013" defTabSz="904875" eaLnBrk="0" hangingPunct="0">
              <a:defRPr sz="1600">
                <a:solidFill>
                  <a:schemeClr val="bg1"/>
                </a:solidFill>
                <a:latin typeface="Tahoma" pitchFamily="34" charset="0"/>
              </a:defRPr>
            </a:lvl3pPr>
            <a:lvl4pPr marL="1581150" indent="-223838" defTabSz="904875" eaLnBrk="0" hangingPunct="0">
              <a:defRPr sz="1600">
                <a:solidFill>
                  <a:schemeClr val="bg1"/>
                </a:solidFill>
                <a:latin typeface="Tahoma" pitchFamily="34" charset="0"/>
              </a:defRPr>
            </a:lvl4pPr>
            <a:lvl5pPr marL="2035175" indent="-225425" defTabSz="904875" eaLnBrk="0" hangingPunct="0">
              <a:defRPr sz="1600">
                <a:solidFill>
                  <a:schemeClr val="bg1"/>
                </a:solidFill>
                <a:latin typeface="Tahoma" pitchFamily="34" charset="0"/>
              </a:defRPr>
            </a:lvl5pPr>
            <a:lvl6pPr marL="249237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ahoma" pitchFamily="34" charset="0"/>
              </a:defRPr>
            </a:lvl6pPr>
            <a:lvl7pPr marL="294957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ahoma" pitchFamily="34" charset="0"/>
              </a:defRPr>
            </a:lvl7pPr>
            <a:lvl8pPr marL="340677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ahoma" pitchFamily="34" charset="0"/>
              </a:defRPr>
            </a:lvl8pPr>
            <a:lvl9pPr marL="386397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ahoma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sz="1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PERŞEMBE KAYMAKAMLIĞI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sz="1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Perşembe İlçe Milli Eğitim Müdürlüğü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sz="1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…………………………….okulu Müdürlüğü</a:t>
            </a:r>
          </a:p>
        </p:txBody>
      </p:sp>
      <p:sp>
        <p:nvSpPr>
          <p:cNvPr id="2055" name="1 Başlık"/>
          <p:cNvSpPr txBox="1">
            <a:spLocks/>
          </p:cNvSpPr>
          <p:nvPr/>
        </p:nvSpPr>
        <p:spPr bwMode="auto">
          <a:xfrm rot="5400000">
            <a:off x="4553743" y="-232568"/>
            <a:ext cx="36513" cy="9144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/>
          </a:p>
        </p:txBody>
      </p:sp>
      <p:sp>
        <p:nvSpPr>
          <p:cNvPr id="2056" name="1 Başlık"/>
          <p:cNvSpPr txBox="1">
            <a:spLocks/>
          </p:cNvSpPr>
          <p:nvPr/>
        </p:nvSpPr>
        <p:spPr bwMode="auto">
          <a:xfrm rot="5400000">
            <a:off x="4553744" y="375444"/>
            <a:ext cx="36512" cy="9144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/>
          </a:p>
        </p:txBody>
      </p:sp>
      <p:sp>
        <p:nvSpPr>
          <p:cNvPr id="2057" name="1 Başlık"/>
          <p:cNvSpPr txBox="1">
            <a:spLocks/>
          </p:cNvSpPr>
          <p:nvPr/>
        </p:nvSpPr>
        <p:spPr bwMode="auto">
          <a:xfrm rot="5400000">
            <a:off x="4553743" y="-3569493"/>
            <a:ext cx="36513" cy="9144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/>
          </a:p>
        </p:txBody>
      </p:sp>
      <p:sp>
        <p:nvSpPr>
          <p:cNvPr id="2058" name="1 Başlık"/>
          <p:cNvSpPr txBox="1">
            <a:spLocks/>
          </p:cNvSpPr>
          <p:nvPr/>
        </p:nvSpPr>
        <p:spPr bwMode="auto">
          <a:xfrm rot="5400000">
            <a:off x="4393406" y="-964406"/>
            <a:ext cx="357188" cy="9144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/>
          </a:p>
        </p:txBody>
      </p:sp>
      <p:pic>
        <p:nvPicPr>
          <p:cNvPr id="124" name="123 Resim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419" y="2954824"/>
            <a:ext cx="1680000" cy="1260000"/>
          </a:xfrm>
          <a:prstGeom prst="round2DiagRect">
            <a:avLst>
              <a:gd name="adj1" fmla="val 0"/>
              <a:gd name="adj2" fmla="val 30345"/>
            </a:avLst>
          </a:prstGeom>
          <a:ln w="508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5" name="124 Resim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89" y="2954824"/>
            <a:ext cx="1680000" cy="1260000"/>
          </a:xfrm>
          <a:prstGeom prst="round2DiagRect">
            <a:avLst>
              <a:gd name="adj1" fmla="val 16667"/>
              <a:gd name="adj2" fmla="val 0"/>
            </a:avLst>
          </a:prstGeom>
          <a:ln w="508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8" name="127 Resim"/>
          <p:cNvPicPr>
            <a:picLocks noChangeAspect="1"/>
          </p:cNvPicPr>
          <p:nvPr/>
        </p:nvPicPr>
        <p:blipFill>
          <a:blip r:embed="rId6" cstate="print">
            <a:extLst/>
          </a:blip>
          <a:stretch>
            <a:fillRect/>
          </a:stretch>
        </p:blipFill>
        <p:spPr>
          <a:xfrm>
            <a:off x="530345" y="2954824"/>
            <a:ext cx="1681200" cy="1260000"/>
          </a:xfrm>
          <a:prstGeom prst="round2DiagRect">
            <a:avLst>
              <a:gd name="adj1" fmla="val 16667"/>
              <a:gd name="adj2" fmla="val 0"/>
            </a:avLst>
          </a:prstGeom>
          <a:ln w="508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73562" y="2954824"/>
            <a:ext cx="1680000" cy="1260000"/>
          </a:xfrm>
          <a:prstGeom prst="round2DiagRect">
            <a:avLst>
              <a:gd name="adj1" fmla="val 19006"/>
              <a:gd name="adj2" fmla="val 0"/>
            </a:avLst>
          </a:prstGeom>
          <a:ln w="508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2" name="Rectangle 1"/>
          <p:cNvSpPr/>
          <p:nvPr/>
        </p:nvSpPr>
        <p:spPr>
          <a:xfrm>
            <a:off x="3071802" y="2143122"/>
            <a:ext cx="3071834" cy="441899"/>
          </a:xfrm>
          <a:prstGeom prst="rect">
            <a:avLst/>
          </a:prstGeom>
        </p:spPr>
        <p:txBody>
          <a:bodyPr lIns="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BRİFİNG</a:t>
            </a:r>
          </a:p>
        </p:txBody>
      </p:sp>
      <p:sp>
        <p:nvSpPr>
          <p:cNvPr id="2065" name="WordArt 22"/>
          <p:cNvSpPr>
            <a:spLocks noChangeArrowheads="1" noChangeShapeType="1" noTextEdit="1"/>
          </p:cNvSpPr>
          <p:nvPr/>
        </p:nvSpPr>
        <p:spPr bwMode="auto">
          <a:xfrm>
            <a:off x="3059113" y="4443413"/>
            <a:ext cx="3100387" cy="395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>
                <a:ln w="9525">
                  <a:noFill/>
                  <a:round/>
                  <a:headEnd/>
                  <a:tailEnd/>
                </a:ln>
                <a:solidFill>
                  <a:srgbClr val="3366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 </a:t>
            </a:r>
            <a:r>
              <a:rPr lang="tr-TR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2018-2019</a:t>
            </a:r>
            <a:endParaRPr lang="tr-TR" sz="3600" kern="10" dirty="0">
              <a:ln w="9525">
                <a:noFill/>
                <a:round/>
                <a:headEnd/>
                <a:tailEnd/>
              </a:ln>
              <a:solidFill>
                <a:srgbClr val="3366FF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2066" name="28 Metin kutusu"/>
          <p:cNvSpPr txBox="1">
            <a:spLocks noChangeArrowheads="1"/>
          </p:cNvSpPr>
          <p:nvPr/>
        </p:nvSpPr>
        <p:spPr bwMode="auto">
          <a:xfrm>
            <a:off x="7164388" y="2427288"/>
            <a:ext cx="15303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/>
              <a:t>Okul Resimleri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14287"/>
            <a:ext cx="843558" cy="8435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151 Grup"/>
          <p:cNvGrpSpPr>
            <a:grpSpLocks/>
          </p:cNvGrpSpPr>
          <p:nvPr/>
        </p:nvGrpSpPr>
        <p:grpSpPr bwMode="auto">
          <a:xfrm>
            <a:off x="192862" y="1419622"/>
            <a:ext cx="8627610" cy="3528392"/>
            <a:chOff x="103349" y="156506"/>
            <a:chExt cx="9107249" cy="4898161"/>
          </a:xfrm>
        </p:grpSpPr>
        <p:pic>
          <p:nvPicPr>
            <p:cNvPr id="10252" name="64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707693" y="296027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3" name="65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707693" y="3661377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4" name="66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406996" y="296027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5" name="67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406996" y="3661377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6" name="68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112519" y="296027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7" name="69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112519" y="3661377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8" name="70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11822" y="296027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9" name="71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11822" y="3661377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0" name="72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707693" y="435934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1" name="73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406996" y="435934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2" name="74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112519" y="435934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3" name="75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11822" y="435934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4" name="76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707693" y="15650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5" name="77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707693" y="85761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6" name="78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406996" y="15650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7" name="79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406996" y="85761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8" name="80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112519" y="15650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9" name="81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112519" y="85761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0" name="82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11822" y="15650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1" name="83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11822" y="85761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2" name="84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707693" y="155557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3" name="85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707693" y="225668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4" name="86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406996" y="155557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5" name="87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406996" y="225668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6" name="88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112519" y="155557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7" name="89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112519" y="225668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8" name="90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11822" y="155557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9" name="91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11822" y="225668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0" name="45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3349" y="296027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1" name="46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3349" y="3661377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2" name="47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02652" y="296027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3" name="48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02652" y="3661377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4" name="49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08175" y="296027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5" name="50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08175" y="3661377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6" name="51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07478" y="296027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7" name="52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07478" y="3661377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8" name="53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3349" y="435934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0" name="57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08175" y="435934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1" name="59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07478" y="435934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2" name="4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3349" y="15650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3" name="5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3349" y="85761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4" name="6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02652" y="15650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5" name="7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02652" y="85761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6" name="29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08175" y="15650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7" name="30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08175" y="85761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8" name="31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07478" y="15650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9" name="32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07478" y="85761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00" name="35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3349" y="155557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01" name="36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3349" y="225668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02" name="37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02652" y="155557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03" name="38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02652" y="225668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04" name="39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08175" y="155557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05" name="40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08175" y="225668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06" name="41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07478" y="155557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10" name="95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03745" y="296027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11" name="96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03745" y="3661377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12" name="97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09268" y="296027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13" name="98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09268" y="3661377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14" name="99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08571" y="296027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15" name="100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08571" y="3661377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16" name="101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04442" y="435934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17" name="102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03745" y="435934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18" name="103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09268" y="435934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19" name="104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08571" y="435934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20" name="105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04442" y="15650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21" name="106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04442" y="85761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22" name="107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03745" y="15650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23" name="108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03745" y="85761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24" name="109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09268" y="15650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25" name="110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09268" y="85761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26" name="111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08571" y="15650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27" name="112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08571" y="85761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28" name="113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04442" y="155557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0" name="115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03745" y="155557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1" name="116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03745" y="225668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2" name="117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09268" y="155557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3" name="118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09268" y="225668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4" name="119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08571" y="155557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5" name="120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08571" y="225668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6" name="125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515273" y="296027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7" name="126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515273" y="3661377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8" name="132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515273" y="435934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9" name="137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515273" y="15650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40" name="138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515273" y="85761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41" name="145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515273" y="155557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42" name="146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515273" y="225668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4" name="133 Dikdörtgen"/>
          <p:cNvSpPr/>
          <p:nvPr/>
        </p:nvSpPr>
        <p:spPr>
          <a:xfrm>
            <a:off x="0" y="0"/>
            <a:ext cx="9144000" cy="1200150"/>
          </a:xfrm>
          <a:prstGeom prst="rect">
            <a:avLst/>
          </a:prstGeom>
          <a:solidFill>
            <a:schemeClr val="bg2">
              <a:lumMod val="10000"/>
              <a:alpha val="42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b="1" dirty="0">
              <a:latin typeface="Arial Narrow" pitchFamily="34" charset="0"/>
            </a:endParaRPr>
          </a:p>
        </p:txBody>
      </p:sp>
      <p:pic>
        <p:nvPicPr>
          <p:cNvPr id="10244" name="Picture 2" descr="C:\Users\BIMOSMAN\Desktop\Untitled-1 copy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1613" y="96838"/>
            <a:ext cx="798512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1 Başlık"/>
          <p:cNvSpPr txBox="1">
            <a:spLocks/>
          </p:cNvSpPr>
          <p:nvPr/>
        </p:nvSpPr>
        <p:spPr bwMode="auto">
          <a:xfrm rot="5400000">
            <a:off x="4553743" y="-3350418"/>
            <a:ext cx="36513" cy="9144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/>
          </a:p>
        </p:txBody>
      </p:sp>
      <p:sp>
        <p:nvSpPr>
          <p:cNvPr id="130" name="Rectangle 1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l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PERŞEMBE KAYMAKAMLIĞI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Perşembe İlçe Milli Eğitim Müdürlüğü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…………………………..Müdürlüğü</a:t>
            </a:r>
            <a:endParaRPr kumimoji="1" lang="tr-TR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666118"/>
              </p:ext>
            </p:extLst>
          </p:nvPr>
        </p:nvGraphicFramePr>
        <p:xfrm>
          <a:off x="251520" y="1421021"/>
          <a:ext cx="8712968" cy="3571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3600400"/>
                <a:gridCol w="1008112"/>
                <a:gridCol w="792088"/>
              </a:tblGrid>
              <a:tr h="503856">
                <a:tc>
                  <a:txBody>
                    <a:bodyPr/>
                    <a:lstStyle/>
                    <a:p>
                      <a:r>
                        <a:rPr lang="tr-TR" dirty="0" smtClean="0"/>
                        <a:t>OKULDA YÜRÜTÜLEN PROJELER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                    AMACI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KATILAN  ÖĞRETMEN SAYISI</a:t>
                      </a:r>
                      <a:endParaRPr lang="tr-T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/>
                        <a:t>KATILAN  ÖĞRENCİ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/>
                        <a:t>SAYISI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3856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3856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3856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3856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3856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3856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94" name="Resim 9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068" y="70520"/>
            <a:ext cx="843558" cy="8435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925987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129 Dikdörtgen"/>
          <p:cNvSpPr/>
          <p:nvPr/>
        </p:nvSpPr>
        <p:spPr>
          <a:xfrm>
            <a:off x="-32" y="951451"/>
            <a:ext cx="1714512" cy="357190"/>
          </a:xfrm>
          <a:prstGeom prst="rect">
            <a:avLst/>
          </a:prstGeom>
          <a:gradFill flip="none" rotWithShape="1">
            <a:gsLst>
              <a:gs pos="24000">
                <a:schemeClr val="bg1">
                  <a:alpha val="0"/>
                </a:schemeClr>
              </a:gs>
              <a:gs pos="100000">
                <a:schemeClr val="bg1">
                  <a:alpha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b="1" dirty="0">
              <a:latin typeface="Arial Narrow" pitchFamily="34" charset="0"/>
            </a:endParaRPr>
          </a:p>
        </p:txBody>
      </p:sp>
      <p:sp>
        <p:nvSpPr>
          <p:cNvPr id="123" name="Rectangle 1"/>
          <p:cNvSpPr/>
          <p:nvPr/>
        </p:nvSpPr>
        <p:spPr>
          <a:xfrm>
            <a:off x="107504" y="929865"/>
            <a:ext cx="9036496" cy="369332"/>
          </a:xfrm>
          <a:prstGeom prst="rect">
            <a:avLst/>
          </a:prstGeom>
        </p:spPr>
        <p:txBody>
          <a:bodyPr l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ONARIMLAR (SON 3 YIL)</a:t>
            </a:r>
            <a:endParaRPr kumimoji="1" lang="tr-T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134" name="133 Dikdörtgen"/>
          <p:cNvSpPr/>
          <p:nvPr/>
        </p:nvSpPr>
        <p:spPr>
          <a:xfrm>
            <a:off x="-2233" y="0"/>
            <a:ext cx="9144000" cy="914367"/>
          </a:xfrm>
          <a:prstGeom prst="rect">
            <a:avLst/>
          </a:prstGeom>
          <a:solidFill>
            <a:schemeClr val="bg2">
              <a:lumMod val="10000"/>
              <a:alpha val="42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PERŞEMBE KAYMAKAMLIĞI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Perşembe İlçe Milli Eğitim Müdürlüğü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………………………………………..Müdürlüğü</a:t>
            </a:r>
            <a:endParaRPr kumimoji="1" lang="tr-T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pic>
        <p:nvPicPr>
          <p:cNvPr id="7175" name="Picture 2" descr="C:\Users\BIMOSMAN\Desktop\Untitled-1 cop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255588"/>
            <a:ext cx="466725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1 Başlık"/>
          <p:cNvSpPr txBox="1">
            <a:spLocks/>
          </p:cNvSpPr>
          <p:nvPr/>
        </p:nvSpPr>
        <p:spPr bwMode="auto">
          <a:xfrm rot="5400000">
            <a:off x="4560093" y="-3642518"/>
            <a:ext cx="36513" cy="9144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/>
          </a:p>
        </p:txBody>
      </p:sp>
      <p:sp>
        <p:nvSpPr>
          <p:cNvPr id="129" name="1 Başlık"/>
          <p:cNvSpPr txBox="1">
            <a:spLocks/>
          </p:cNvSpPr>
          <p:nvPr/>
        </p:nvSpPr>
        <p:spPr bwMode="auto">
          <a:xfrm rot="5400000">
            <a:off x="767771" y="543963"/>
            <a:ext cx="36000" cy="1571606"/>
          </a:xfrm>
          <a:prstGeom prst="rect">
            <a:avLst/>
          </a:prstGeom>
          <a:gradFill>
            <a:gsLst>
              <a:gs pos="24000">
                <a:schemeClr val="tx1"/>
              </a:gs>
              <a:gs pos="97000">
                <a:schemeClr val="tx1">
                  <a:alpha val="0"/>
                </a:schemeClr>
              </a:gs>
            </a:gsLst>
            <a:path path="circle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latin typeface="+mn-lt"/>
            </a:endParaRPr>
          </a:p>
        </p:txBody>
      </p:sp>
      <p:graphicFrame>
        <p:nvGraphicFramePr>
          <p:cNvPr id="18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392539"/>
              </p:ext>
            </p:extLst>
          </p:nvPr>
        </p:nvGraphicFramePr>
        <p:xfrm>
          <a:off x="144462" y="1419622"/>
          <a:ext cx="8604002" cy="364873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220383"/>
                <a:gridCol w="2383619"/>
              </a:tblGrid>
              <a:tr h="457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ONARIMIN ADI</a:t>
                      </a:r>
                      <a:endParaRPr kumimoji="0" lang="tr-T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MALİYETİ</a:t>
                      </a:r>
                      <a:endParaRPr kumimoji="0" lang="tr-T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6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3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3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6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3830">
                <a:tc>
                  <a:txBody>
                    <a:bodyPr/>
                    <a:lstStyle/>
                    <a:p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3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6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6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3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6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6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6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6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pic>
        <p:nvPicPr>
          <p:cNvPr id="9" name="Resi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30583"/>
            <a:ext cx="843558" cy="8435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2846137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129 Dikdörtgen"/>
          <p:cNvSpPr/>
          <p:nvPr/>
        </p:nvSpPr>
        <p:spPr>
          <a:xfrm>
            <a:off x="-32" y="951451"/>
            <a:ext cx="1714512" cy="357190"/>
          </a:xfrm>
          <a:prstGeom prst="rect">
            <a:avLst/>
          </a:prstGeom>
          <a:gradFill flip="none" rotWithShape="1">
            <a:gsLst>
              <a:gs pos="24000">
                <a:schemeClr val="bg1">
                  <a:alpha val="0"/>
                </a:schemeClr>
              </a:gs>
              <a:gs pos="100000">
                <a:schemeClr val="bg1">
                  <a:alpha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b="1" dirty="0">
              <a:latin typeface="Arial Narrow" pitchFamily="34" charset="0"/>
            </a:endParaRPr>
          </a:p>
        </p:txBody>
      </p:sp>
      <p:sp>
        <p:nvSpPr>
          <p:cNvPr id="123" name="Rectangle 1"/>
          <p:cNvSpPr/>
          <p:nvPr/>
        </p:nvSpPr>
        <p:spPr>
          <a:xfrm>
            <a:off x="107504" y="929865"/>
            <a:ext cx="9036496" cy="369332"/>
          </a:xfrm>
          <a:prstGeom prst="rect">
            <a:avLst/>
          </a:prstGeom>
        </p:spPr>
        <p:txBody>
          <a:bodyPr l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İHTİYAÇLAR</a:t>
            </a:r>
            <a:endParaRPr kumimoji="1" lang="tr-T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134" name="133 Dikdörtgen"/>
          <p:cNvSpPr/>
          <p:nvPr/>
        </p:nvSpPr>
        <p:spPr>
          <a:xfrm>
            <a:off x="-2233" y="0"/>
            <a:ext cx="9144000" cy="914367"/>
          </a:xfrm>
          <a:prstGeom prst="rect">
            <a:avLst/>
          </a:prstGeom>
          <a:solidFill>
            <a:schemeClr val="bg2">
              <a:lumMod val="10000"/>
              <a:alpha val="42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PERŞEMBE KAYMAKAMLIĞI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Perşembe İlçe Milli Eğitim Müdürlüğü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………………………………………..Müdürlüğü</a:t>
            </a:r>
            <a:endParaRPr kumimoji="1" lang="tr-T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pic>
        <p:nvPicPr>
          <p:cNvPr id="7175" name="Picture 2" descr="C:\Users\BIMOSMAN\Desktop\Untitled-1 cop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255588"/>
            <a:ext cx="466725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1 Başlık"/>
          <p:cNvSpPr txBox="1">
            <a:spLocks/>
          </p:cNvSpPr>
          <p:nvPr/>
        </p:nvSpPr>
        <p:spPr bwMode="auto">
          <a:xfrm rot="5400000">
            <a:off x="4560093" y="-3642518"/>
            <a:ext cx="36513" cy="9144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/>
          </a:p>
        </p:txBody>
      </p:sp>
      <p:sp>
        <p:nvSpPr>
          <p:cNvPr id="129" name="1 Başlık"/>
          <p:cNvSpPr txBox="1">
            <a:spLocks/>
          </p:cNvSpPr>
          <p:nvPr/>
        </p:nvSpPr>
        <p:spPr bwMode="auto">
          <a:xfrm rot="5400000">
            <a:off x="767771" y="543963"/>
            <a:ext cx="36000" cy="1571606"/>
          </a:xfrm>
          <a:prstGeom prst="rect">
            <a:avLst/>
          </a:prstGeom>
          <a:gradFill>
            <a:gsLst>
              <a:gs pos="24000">
                <a:schemeClr val="tx1"/>
              </a:gs>
              <a:gs pos="97000">
                <a:schemeClr val="tx1">
                  <a:alpha val="0"/>
                </a:schemeClr>
              </a:gs>
            </a:gsLst>
            <a:path path="circle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latin typeface="+mn-lt"/>
            </a:endParaRPr>
          </a:p>
        </p:txBody>
      </p:sp>
      <p:graphicFrame>
        <p:nvGraphicFramePr>
          <p:cNvPr id="18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507914"/>
              </p:ext>
            </p:extLst>
          </p:nvPr>
        </p:nvGraphicFramePr>
        <p:xfrm>
          <a:off x="144462" y="1419622"/>
          <a:ext cx="8604002" cy="364873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220383"/>
                <a:gridCol w="2383619"/>
              </a:tblGrid>
              <a:tr h="457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İHTİYACIN ADI</a:t>
                      </a:r>
                      <a:endParaRPr kumimoji="0" lang="tr-T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YAKLAŞIK MALİYETİ</a:t>
                      </a:r>
                      <a:endParaRPr kumimoji="0" lang="tr-T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6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3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3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6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3830">
                <a:tc>
                  <a:txBody>
                    <a:bodyPr/>
                    <a:lstStyle/>
                    <a:p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3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6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6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3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6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6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6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6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pic>
        <p:nvPicPr>
          <p:cNvPr id="9" name="Resi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30583"/>
            <a:ext cx="843558" cy="8435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702009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151 Grup"/>
          <p:cNvGrpSpPr>
            <a:grpSpLocks/>
          </p:cNvGrpSpPr>
          <p:nvPr/>
        </p:nvGrpSpPr>
        <p:grpSpPr bwMode="auto">
          <a:xfrm>
            <a:off x="36513" y="141288"/>
            <a:ext cx="9107487" cy="4899025"/>
            <a:chOff x="103349" y="156506"/>
            <a:chExt cx="9107249" cy="4898161"/>
          </a:xfrm>
        </p:grpSpPr>
        <p:pic>
          <p:nvPicPr>
            <p:cNvPr id="10252" name="64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707693" y="296027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3" name="65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707693" y="3661377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4" name="66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406996" y="296027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5" name="67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406996" y="3661377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6" name="68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112519" y="296027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7" name="69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112519" y="3661377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8" name="70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11822" y="296027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9" name="71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11822" y="3661377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0" name="72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707693" y="435934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1" name="73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406996" y="435934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2" name="74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112519" y="435934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3" name="75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11822" y="435934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4" name="76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707693" y="15650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5" name="77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707693" y="85761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6" name="78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406996" y="15650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7" name="79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406996" y="85761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8" name="80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112519" y="15650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9" name="81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112519" y="85761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0" name="82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11822" y="15650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1" name="83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11822" y="85761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2" name="84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707693" y="155557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3" name="85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707693" y="225668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4" name="86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406996" y="155557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5" name="87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406996" y="225668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6" name="88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112519" y="155557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7" name="89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112519" y="225668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8" name="90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11822" y="155557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9" name="91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11822" y="225668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0" name="45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3349" y="296027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1" name="46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3349" y="3661377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2" name="47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02652" y="296027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3" name="48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02652" y="3661377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4" name="49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08175" y="296027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5" name="50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08175" y="3661377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6" name="51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07478" y="296027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7" name="52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07478" y="3661377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8" name="53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3349" y="435934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9" name="55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02652" y="435934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0" name="57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08175" y="435934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1" name="59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07478" y="435934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2" name="4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3349" y="15650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3" name="5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3349" y="85761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4" name="6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02652" y="15650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5" name="7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02652" y="85761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6" name="29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08175" y="15650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7" name="30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08175" y="85761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8" name="31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07478" y="15650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9" name="32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07478" y="85761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00" name="35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3349" y="155557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01" name="36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3349" y="225668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02" name="37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02652" y="155557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03" name="38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02652" y="225668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04" name="39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08175" y="155557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05" name="40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08175" y="225668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06" name="41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07478" y="155557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07" name="42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07478" y="225668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08" name="93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04442" y="296027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09" name="94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04442" y="3661377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10" name="95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03745" y="296027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11" name="96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03745" y="3661377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12" name="97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09268" y="296027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13" name="98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09268" y="3661377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14" name="99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08571" y="296027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15" name="100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08571" y="3661377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16" name="101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04442" y="435934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17" name="102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03745" y="435934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18" name="103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09268" y="435934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19" name="104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08571" y="435934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20" name="105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04442" y="15650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21" name="106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04442" y="85761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22" name="107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03745" y="15650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23" name="108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03745" y="85761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24" name="109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09268" y="15650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25" name="110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09268" y="85761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26" name="111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08571" y="15650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27" name="112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08571" y="85761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28" name="113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04442" y="155557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29" name="114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04442" y="225668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0" name="115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03745" y="155557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1" name="116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03745" y="225668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2" name="117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09268" y="155557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3" name="118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09268" y="225668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4" name="119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08571" y="155557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5" name="120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08571" y="225668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6" name="125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515273" y="296027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7" name="126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515273" y="3661377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8" name="132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515273" y="4359342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9" name="137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515273" y="15650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40" name="138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515273" y="85761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41" name="145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515273" y="1555576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42" name="146 Resim" descr="overlay-gatorskin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515273" y="225668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4" name="133 Dikdörtgen"/>
          <p:cNvSpPr/>
          <p:nvPr/>
        </p:nvSpPr>
        <p:spPr>
          <a:xfrm>
            <a:off x="0" y="0"/>
            <a:ext cx="9144000" cy="1200150"/>
          </a:xfrm>
          <a:prstGeom prst="rect">
            <a:avLst/>
          </a:prstGeom>
          <a:solidFill>
            <a:schemeClr val="bg2">
              <a:lumMod val="10000"/>
              <a:alpha val="42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b="1" dirty="0">
              <a:latin typeface="Arial Narrow" pitchFamily="34" charset="0"/>
            </a:endParaRPr>
          </a:p>
        </p:txBody>
      </p:sp>
      <p:pic>
        <p:nvPicPr>
          <p:cNvPr id="10244" name="Picture 2" descr="C:\Users\BIMOSMAN\Desktop\Untitled-1 copy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1613" y="96838"/>
            <a:ext cx="798512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" name="128 Dikdörtgen"/>
          <p:cNvSpPr/>
          <p:nvPr/>
        </p:nvSpPr>
        <p:spPr>
          <a:xfrm>
            <a:off x="6350" y="4137025"/>
            <a:ext cx="9144000" cy="796925"/>
          </a:xfrm>
          <a:prstGeom prst="rect">
            <a:avLst/>
          </a:prstGeom>
          <a:solidFill>
            <a:schemeClr val="bg2">
              <a:lumMod val="10000"/>
              <a:alpha val="42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b="1" dirty="0">
              <a:latin typeface="Arial Narrow" pitchFamily="34" charset="0"/>
            </a:endParaRPr>
          </a:p>
        </p:txBody>
      </p:sp>
      <p:sp>
        <p:nvSpPr>
          <p:cNvPr id="10246" name="1 Başlık"/>
          <p:cNvSpPr txBox="1">
            <a:spLocks/>
          </p:cNvSpPr>
          <p:nvPr/>
        </p:nvSpPr>
        <p:spPr bwMode="auto">
          <a:xfrm rot="5400000">
            <a:off x="4553744" y="375444"/>
            <a:ext cx="36512" cy="9144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/>
          </a:p>
        </p:txBody>
      </p:sp>
      <p:sp>
        <p:nvSpPr>
          <p:cNvPr id="10247" name="1 Başlık"/>
          <p:cNvSpPr txBox="1">
            <a:spLocks/>
          </p:cNvSpPr>
          <p:nvPr/>
        </p:nvSpPr>
        <p:spPr bwMode="auto">
          <a:xfrm rot="5400000">
            <a:off x="4553743" y="-3350418"/>
            <a:ext cx="36513" cy="9144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/>
          </a:p>
        </p:txBody>
      </p:sp>
      <p:sp>
        <p:nvSpPr>
          <p:cNvPr id="10248" name="1 Başlık"/>
          <p:cNvSpPr txBox="1">
            <a:spLocks/>
          </p:cNvSpPr>
          <p:nvPr/>
        </p:nvSpPr>
        <p:spPr bwMode="auto">
          <a:xfrm rot="5400000">
            <a:off x="4553743" y="-438943"/>
            <a:ext cx="36513" cy="9144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/>
          </a:p>
        </p:txBody>
      </p:sp>
      <p:sp>
        <p:nvSpPr>
          <p:cNvPr id="122" name="Text Box 10"/>
          <p:cNvSpPr txBox="1">
            <a:spLocks noChangeArrowheads="1"/>
          </p:cNvSpPr>
          <p:nvPr/>
        </p:nvSpPr>
        <p:spPr bwMode="auto">
          <a:xfrm>
            <a:off x="0" y="4214824"/>
            <a:ext cx="9142350" cy="6453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/>
        </p:spPr>
        <p:txBody>
          <a:bodyPr lIns="144000" tIns="45228" rIns="90454" bIns="45228">
            <a:spAutoFit/>
          </a:bodyPr>
          <a:lstStyle>
            <a:lvl1pPr defTabSz="904875" eaLnBrk="0" hangingPunct="0">
              <a:defRPr sz="1600">
                <a:solidFill>
                  <a:schemeClr val="bg1"/>
                </a:solidFill>
                <a:latin typeface="Tahoma" pitchFamily="34" charset="0"/>
              </a:defRPr>
            </a:lvl1pPr>
            <a:lvl2pPr marL="735013" indent="-282575" defTabSz="904875" eaLnBrk="0" hangingPunct="0">
              <a:defRPr sz="1600">
                <a:solidFill>
                  <a:schemeClr val="bg1"/>
                </a:solidFill>
                <a:latin typeface="Tahoma" pitchFamily="34" charset="0"/>
              </a:defRPr>
            </a:lvl2pPr>
            <a:lvl3pPr marL="1131888" indent="-227013" defTabSz="904875" eaLnBrk="0" hangingPunct="0">
              <a:defRPr sz="1600">
                <a:solidFill>
                  <a:schemeClr val="bg1"/>
                </a:solidFill>
                <a:latin typeface="Tahoma" pitchFamily="34" charset="0"/>
              </a:defRPr>
            </a:lvl3pPr>
            <a:lvl4pPr marL="1581150" indent="-223838" defTabSz="904875" eaLnBrk="0" hangingPunct="0">
              <a:defRPr sz="1600">
                <a:solidFill>
                  <a:schemeClr val="bg1"/>
                </a:solidFill>
                <a:latin typeface="Tahoma" pitchFamily="34" charset="0"/>
              </a:defRPr>
            </a:lvl4pPr>
            <a:lvl5pPr marL="2035175" indent="-225425" defTabSz="904875" eaLnBrk="0" hangingPunct="0">
              <a:defRPr sz="1600">
                <a:solidFill>
                  <a:schemeClr val="bg1"/>
                </a:solidFill>
                <a:latin typeface="Tahoma" pitchFamily="34" charset="0"/>
              </a:defRPr>
            </a:lvl5pPr>
            <a:lvl6pPr marL="249237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ahoma" pitchFamily="34" charset="0"/>
              </a:defRPr>
            </a:lvl6pPr>
            <a:lvl7pPr marL="294957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ahoma" pitchFamily="34" charset="0"/>
              </a:defRPr>
            </a:lvl7pPr>
            <a:lvl8pPr marL="340677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ahoma" pitchFamily="34" charset="0"/>
              </a:defRPr>
            </a:lvl8pPr>
            <a:lvl9pPr marL="386397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ahoma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ARZ EDERİM</a:t>
            </a:r>
          </a:p>
        </p:txBody>
      </p:sp>
      <p:sp>
        <p:nvSpPr>
          <p:cNvPr id="130" name="Rectangle 1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l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PERŞEMBE KAYMAKAMLIĞI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Perşembe İlçe Milli Eğitim Müdürlüğü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…………………………………..Müdürlüğü</a:t>
            </a:r>
            <a:endParaRPr kumimoji="1" lang="tr-TR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763688" y="228371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GENEL GÖRÜNÜM RESİM</a:t>
            </a:r>
            <a:endParaRPr lang="tr-TR" dirty="0"/>
          </a:p>
        </p:txBody>
      </p:sp>
      <p:pic>
        <p:nvPicPr>
          <p:cNvPr id="103" name="Resim 10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89" y="69958"/>
            <a:ext cx="843558" cy="8435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2756000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Dikdörtgen"/>
          <p:cNvSpPr/>
          <p:nvPr/>
        </p:nvSpPr>
        <p:spPr>
          <a:xfrm>
            <a:off x="2786063" y="3363913"/>
            <a:ext cx="6030912" cy="1600200"/>
          </a:xfrm>
          <a:prstGeom prst="rect">
            <a:avLst/>
          </a:prstGeom>
          <a:solidFill>
            <a:schemeClr val="bg2">
              <a:lumMod val="10000"/>
              <a:alpha val="42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tr-TR" sz="1000" b="1" dirty="0">
              <a:latin typeface="Arial Narrow" pitchFamily="34" charset="0"/>
            </a:endParaRPr>
          </a:p>
        </p:txBody>
      </p:sp>
      <p:sp>
        <p:nvSpPr>
          <p:cNvPr id="26" name="25 Dikdörtgen"/>
          <p:cNvSpPr/>
          <p:nvPr/>
        </p:nvSpPr>
        <p:spPr>
          <a:xfrm>
            <a:off x="214313" y="3219450"/>
            <a:ext cx="2197100" cy="1744663"/>
          </a:xfrm>
          <a:prstGeom prst="rect">
            <a:avLst/>
          </a:prstGeom>
          <a:solidFill>
            <a:schemeClr val="bg2">
              <a:lumMod val="10000"/>
              <a:alpha val="42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b="1" dirty="0">
              <a:latin typeface="Arial Narrow" pitchFamily="34" charset="0"/>
            </a:endParaRPr>
          </a:p>
        </p:txBody>
      </p:sp>
      <p:sp>
        <p:nvSpPr>
          <p:cNvPr id="130" name="129 Dikdörtgen"/>
          <p:cNvSpPr/>
          <p:nvPr/>
        </p:nvSpPr>
        <p:spPr>
          <a:xfrm>
            <a:off x="38740" y="945243"/>
            <a:ext cx="3816424" cy="357190"/>
          </a:xfrm>
          <a:prstGeom prst="rect">
            <a:avLst/>
          </a:prstGeom>
          <a:gradFill flip="none" rotWithShape="1">
            <a:gsLst>
              <a:gs pos="24000">
                <a:schemeClr val="bg1">
                  <a:alpha val="0"/>
                </a:schemeClr>
              </a:gs>
              <a:gs pos="100000">
                <a:schemeClr val="bg1">
                  <a:alpha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b="1" dirty="0">
              <a:latin typeface="Arial Narrow" pitchFamily="34" charset="0"/>
            </a:endParaRPr>
          </a:p>
        </p:txBody>
      </p:sp>
      <p:sp>
        <p:nvSpPr>
          <p:cNvPr id="123" name="Rectangle 1"/>
          <p:cNvSpPr/>
          <p:nvPr/>
        </p:nvSpPr>
        <p:spPr>
          <a:xfrm>
            <a:off x="178577" y="962724"/>
            <a:ext cx="2928958" cy="338554"/>
          </a:xfrm>
          <a:prstGeom prst="rect">
            <a:avLst/>
          </a:prstGeom>
        </p:spPr>
        <p:txBody>
          <a:bodyPr l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sz="1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MİSYON VE VİZYON</a:t>
            </a:r>
          </a:p>
        </p:txBody>
      </p:sp>
      <p:sp>
        <p:nvSpPr>
          <p:cNvPr id="134" name="133 Dikdörtgen"/>
          <p:cNvSpPr/>
          <p:nvPr/>
        </p:nvSpPr>
        <p:spPr>
          <a:xfrm>
            <a:off x="0" y="0"/>
            <a:ext cx="9144000" cy="908122"/>
          </a:xfrm>
          <a:prstGeom prst="rect">
            <a:avLst/>
          </a:prstGeom>
          <a:solidFill>
            <a:schemeClr val="bg2">
              <a:lumMod val="10000"/>
              <a:alpha val="42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sz="1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PERŞEMBE KAYMAKAMLIĞI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sz="1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Perşembe İlçe Milli Eğitim Müdürlüğü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sz="1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…………………………………….Müdürlüğü</a:t>
            </a:r>
            <a:endParaRPr kumimoji="1" lang="tr-TR" sz="1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pic>
        <p:nvPicPr>
          <p:cNvPr id="3081" name="Picture 2" descr="C:\Users\BIMOSMAN\Desktop\Untitled-1 cop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613" y="255588"/>
            <a:ext cx="466725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1 Başlık"/>
          <p:cNvSpPr txBox="1">
            <a:spLocks/>
          </p:cNvSpPr>
          <p:nvPr/>
        </p:nvSpPr>
        <p:spPr bwMode="auto">
          <a:xfrm rot="5400000">
            <a:off x="4553743" y="-3645693"/>
            <a:ext cx="36513" cy="9144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/>
          </a:p>
        </p:txBody>
      </p:sp>
      <p:sp>
        <p:nvSpPr>
          <p:cNvPr id="129" name="1 Başlık"/>
          <p:cNvSpPr txBox="1">
            <a:spLocks/>
          </p:cNvSpPr>
          <p:nvPr/>
        </p:nvSpPr>
        <p:spPr bwMode="auto">
          <a:xfrm rot="5400000">
            <a:off x="1625059" y="-310853"/>
            <a:ext cx="36000" cy="3286117"/>
          </a:xfrm>
          <a:prstGeom prst="rect">
            <a:avLst/>
          </a:prstGeom>
          <a:gradFill>
            <a:gsLst>
              <a:gs pos="24000">
                <a:schemeClr val="tx1"/>
              </a:gs>
              <a:gs pos="97000">
                <a:schemeClr val="tx1">
                  <a:alpha val="0"/>
                </a:schemeClr>
              </a:gs>
            </a:gsLst>
            <a:path path="circle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latin typeface="+mn-lt"/>
            </a:endParaRPr>
          </a:p>
        </p:txBody>
      </p:sp>
      <p:sp>
        <p:nvSpPr>
          <p:cNvPr id="160" name="159 Dikdörtgen"/>
          <p:cNvSpPr/>
          <p:nvPr/>
        </p:nvSpPr>
        <p:spPr>
          <a:xfrm>
            <a:off x="184150" y="1347788"/>
            <a:ext cx="6245225" cy="1581150"/>
          </a:xfrm>
          <a:prstGeom prst="rect">
            <a:avLst/>
          </a:prstGeom>
          <a:solidFill>
            <a:schemeClr val="bg2">
              <a:lumMod val="10000"/>
              <a:alpha val="42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tr-TR" sz="1000" dirty="0" smtClean="0"/>
              <a:t> </a:t>
            </a:r>
            <a:endParaRPr lang="tr-TR" sz="1000" dirty="0"/>
          </a:p>
        </p:txBody>
      </p:sp>
      <p:sp>
        <p:nvSpPr>
          <p:cNvPr id="132" name="Rectangle 3"/>
          <p:cNvSpPr>
            <a:spLocks noChangeArrowheads="1"/>
          </p:cNvSpPr>
          <p:nvPr/>
        </p:nvSpPr>
        <p:spPr bwMode="auto">
          <a:xfrm>
            <a:off x="233332" y="1347614"/>
            <a:ext cx="6196056" cy="1509888"/>
          </a:xfrm>
          <a:prstGeom prst="rect">
            <a:avLst/>
          </a:prstGeom>
          <a:noFill/>
          <a:ln/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89522" tIns="44762" rIns="89522" bIns="44762"/>
          <a:lstStyle>
            <a:lvl1pPr defTabSz="8953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953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defRPr/>
            </a:pPr>
            <a:r>
              <a:rPr lang="tr-TR" sz="1500" b="1" dirty="0" smtClean="0">
                <a:effectLst>
                  <a:outerShdw blurRad="38100" dist="38100" dir="2700000" algn="tl">
                    <a:srgbClr val="1F497D"/>
                  </a:outerShdw>
                </a:effectLst>
                <a:latin typeface="Arial" charset="0"/>
                <a:cs typeface="Arial" charset="0"/>
              </a:rPr>
              <a:t>Misyon:</a:t>
            </a:r>
          </a:p>
          <a:p>
            <a:pPr algn="just" eaLnBrk="1" hangingPunct="1">
              <a:defRPr/>
            </a:pPr>
            <a:endParaRPr lang="tr-TR" sz="1500" b="1" dirty="0">
              <a:effectLst>
                <a:outerShdw blurRad="38100" dist="38100" dir="2700000" algn="tl">
                  <a:srgbClr val="1F497D"/>
                </a:outerShdw>
              </a:effectLst>
              <a:latin typeface="Arial" charset="0"/>
              <a:cs typeface="Arial" charset="0"/>
            </a:endParaRPr>
          </a:p>
          <a:p>
            <a:pPr algn="just" eaLnBrk="1" hangingPunct="1">
              <a:defRPr/>
            </a:pPr>
            <a:r>
              <a:rPr lang="tr-TR" sz="1500" b="1" dirty="0" smtClean="0">
                <a:effectLst>
                  <a:outerShdw blurRad="38100" dist="38100" dir="2700000" algn="tl">
                    <a:srgbClr val="1F497D"/>
                  </a:outerShdw>
                </a:effectLst>
                <a:latin typeface="Arial" charset="0"/>
                <a:cs typeface="Arial" charset="0"/>
              </a:rPr>
              <a:t>Kısa ve öz</a:t>
            </a:r>
          </a:p>
          <a:p>
            <a:pPr algn="just" eaLnBrk="1" hangingPunct="1">
              <a:defRPr/>
            </a:pPr>
            <a:r>
              <a:rPr lang="tr-TR" sz="1500" b="1" dirty="0" smtClean="0">
                <a:effectLst>
                  <a:outerShdw blurRad="38100" dist="38100" dir="2700000" algn="tl">
                    <a:srgbClr val="1F497D"/>
                  </a:outerShdw>
                </a:effectLst>
                <a:latin typeface="Arial" charset="0"/>
                <a:cs typeface="Arial" charset="0"/>
              </a:rPr>
              <a:t>	       	</a:t>
            </a:r>
          </a:p>
        </p:txBody>
      </p:sp>
      <p:sp>
        <p:nvSpPr>
          <p:cNvPr id="141" name="Rectangle 3"/>
          <p:cNvSpPr>
            <a:spLocks noChangeArrowheads="1"/>
          </p:cNvSpPr>
          <p:nvPr/>
        </p:nvSpPr>
        <p:spPr bwMode="auto">
          <a:xfrm>
            <a:off x="2857488" y="3363836"/>
            <a:ext cx="5857917" cy="1565367"/>
          </a:xfrm>
          <a:prstGeom prst="rect">
            <a:avLst/>
          </a:prstGeom>
          <a:noFill/>
          <a:ln/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89522" tIns="44762" rIns="89522" bIns="44762"/>
          <a:lstStyle>
            <a:lvl1pPr defTabSz="895350" eaLnBrk="0" hangingPunct="0">
              <a:tabLst>
                <a:tab pos="28400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95350" eaLnBrk="0" hangingPunct="0">
              <a:tabLst>
                <a:tab pos="28400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95350" eaLnBrk="0" hangingPunct="0">
              <a:tabLst>
                <a:tab pos="28400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95350" eaLnBrk="0" hangingPunct="0">
              <a:tabLst>
                <a:tab pos="28400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95350" eaLnBrk="0" hangingPunct="0">
              <a:tabLst>
                <a:tab pos="28400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28400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28400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28400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28400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defRPr/>
            </a:pPr>
            <a:r>
              <a:rPr lang="tr-TR" sz="1500" b="1" dirty="0" smtClean="0">
                <a:effectLst>
                  <a:outerShdw blurRad="38100" dist="38100" dir="2700000" algn="tl">
                    <a:srgbClr val="1F497D"/>
                  </a:outerShdw>
                </a:effectLst>
                <a:latin typeface="Arial" charset="0"/>
                <a:cs typeface="Arial" charset="0"/>
              </a:rPr>
              <a:t>Vizyon:</a:t>
            </a:r>
          </a:p>
          <a:p>
            <a:pPr algn="just" eaLnBrk="1" hangingPunct="1">
              <a:defRPr/>
            </a:pPr>
            <a:r>
              <a:rPr lang="tr-TR" sz="1500" b="1" dirty="0" smtClean="0">
                <a:effectLst>
                  <a:outerShdw blurRad="38100" dist="38100" dir="2700000" algn="tl">
                    <a:srgbClr val="1F497D"/>
                  </a:outerShdw>
                </a:effectLst>
                <a:latin typeface="Arial" charset="0"/>
                <a:cs typeface="Arial" charset="0"/>
              </a:rPr>
              <a:t>  </a:t>
            </a:r>
          </a:p>
          <a:p>
            <a:pPr algn="just" eaLnBrk="1" hangingPunct="1">
              <a:defRPr/>
            </a:pPr>
            <a:r>
              <a:rPr lang="tr-TR" sz="1500" b="1" dirty="0">
                <a:effectLst>
                  <a:outerShdw blurRad="38100" dist="38100" dir="2700000" algn="tl">
                    <a:srgbClr val="1F497D"/>
                  </a:outerShdw>
                </a:effectLst>
                <a:latin typeface="Arial" charset="0"/>
                <a:cs typeface="Arial" charset="0"/>
              </a:rPr>
              <a:t>Kısa ve öz </a:t>
            </a:r>
            <a:r>
              <a:rPr lang="tr-TR" sz="1500" b="1" dirty="0" smtClean="0">
                <a:effectLst>
                  <a:outerShdw blurRad="38100" dist="38100" dir="2700000" algn="tl">
                    <a:srgbClr val="1F497D"/>
                  </a:outerShdw>
                </a:effectLst>
                <a:latin typeface="Arial" charset="0"/>
                <a:cs typeface="Arial" charset="0"/>
              </a:rPr>
              <a:t>	         </a:t>
            </a:r>
          </a:p>
        </p:txBody>
      </p:sp>
      <p:sp>
        <p:nvSpPr>
          <p:cNvPr id="27" name="26 Dikdörtgen"/>
          <p:cNvSpPr/>
          <p:nvPr/>
        </p:nvSpPr>
        <p:spPr>
          <a:xfrm>
            <a:off x="6732588" y="1347788"/>
            <a:ext cx="2084387" cy="1581150"/>
          </a:xfrm>
          <a:prstGeom prst="rect">
            <a:avLst/>
          </a:prstGeom>
          <a:solidFill>
            <a:schemeClr val="bg2">
              <a:lumMod val="10000"/>
              <a:alpha val="42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b="1" dirty="0">
              <a:latin typeface="Arial Narrow" pitchFamily="34" charset="0"/>
            </a:endParaRPr>
          </a:p>
        </p:txBody>
      </p:sp>
      <p:pic>
        <p:nvPicPr>
          <p:cNvPr id="33" name="32 Resim" descr="vizy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3291830"/>
            <a:ext cx="2014496" cy="1637374"/>
          </a:xfrm>
          <a:prstGeom prst="round2DiagRect">
            <a:avLst>
              <a:gd name="adj1" fmla="val 0"/>
              <a:gd name="adj2" fmla="val 11643"/>
            </a:avLst>
          </a:prstGeom>
          <a:ln w="1905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538" name="Picture 10" descr="C:\Users\AuspeX\Desktop\misyon.jpg"/>
          <p:cNvPicPr>
            <a:picLocks noChangeAspect="1" noChangeArrowheads="1"/>
          </p:cNvPicPr>
          <p:nvPr/>
        </p:nvPicPr>
        <p:blipFill>
          <a:blip r:embed="rId4" cstate="print"/>
          <a:srcRect t="3969"/>
          <a:stretch>
            <a:fillRect/>
          </a:stretch>
        </p:blipFill>
        <p:spPr bwMode="auto">
          <a:xfrm>
            <a:off x="6891322" y="1415227"/>
            <a:ext cx="1766570" cy="1465145"/>
          </a:xfrm>
          <a:prstGeom prst="round2DiagRect">
            <a:avLst>
              <a:gd name="adj1" fmla="val 11905"/>
              <a:gd name="adj2" fmla="val 0"/>
            </a:avLst>
          </a:prstGeom>
          <a:ln w="28575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Resim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72443"/>
            <a:ext cx="843558" cy="8435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129 Dikdörtgen"/>
          <p:cNvSpPr/>
          <p:nvPr/>
        </p:nvSpPr>
        <p:spPr>
          <a:xfrm>
            <a:off x="38740" y="945243"/>
            <a:ext cx="3816424" cy="357190"/>
          </a:xfrm>
          <a:prstGeom prst="rect">
            <a:avLst/>
          </a:prstGeom>
          <a:gradFill flip="none" rotWithShape="1">
            <a:gsLst>
              <a:gs pos="24000">
                <a:schemeClr val="bg1">
                  <a:alpha val="0"/>
                </a:schemeClr>
              </a:gs>
              <a:gs pos="100000">
                <a:schemeClr val="bg1">
                  <a:alpha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b="1" dirty="0">
              <a:latin typeface="Arial Narrow" pitchFamily="34" charset="0"/>
            </a:endParaRPr>
          </a:p>
        </p:txBody>
      </p:sp>
      <p:sp>
        <p:nvSpPr>
          <p:cNvPr id="123" name="Rectangle 1"/>
          <p:cNvSpPr/>
          <p:nvPr/>
        </p:nvSpPr>
        <p:spPr>
          <a:xfrm>
            <a:off x="178576" y="962724"/>
            <a:ext cx="8965424" cy="338554"/>
          </a:xfrm>
          <a:prstGeom prst="rect">
            <a:avLst/>
          </a:prstGeom>
        </p:spPr>
        <p:txBody>
          <a:bodyPr l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sz="1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OKUL BİLGİLERİ VE BÖLÜMERİ</a:t>
            </a:r>
          </a:p>
        </p:txBody>
      </p:sp>
      <p:sp>
        <p:nvSpPr>
          <p:cNvPr id="134" name="133 Dikdörtgen"/>
          <p:cNvSpPr/>
          <p:nvPr/>
        </p:nvSpPr>
        <p:spPr>
          <a:xfrm>
            <a:off x="0" y="0"/>
            <a:ext cx="9144000" cy="908122"/>
          </a:xfrm>
          <a:prstGeom prst="rect">
            <a:avLst/>
          </a:prstGeom>
          <a:solidFill>
            <a:schemeClr val="bg2">
              <a:lumMod val="10000"/>
              <a:alpha val="42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sz="1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PERŞEMBE KAYMAKAMLIĞI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sz="1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Perşembe İlçe Milli Eğitim Müdürlüğü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sz="1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………………………………………Müdürlüğü</a:t>
            </a:r>
            <a:endParaRPr kumimoji="1" lang="tr-TR" sz="1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pic>
        <p:nvPicPr>
          <p:cNvPr id="4103" name="Picture 2" descr="C:\Users\BIMOSMAN\Desktop\Untitled-1 cop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613" y="255588"/>
            <a:ext cx="466725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1 Başlık"/>
          <p:cNvSpPr txBox="1">
            <a:spLocks/>
          </p:cNvSpPr>
          <p:nvPr/>
        </p:nvSpPr>
        <p:spPr bwMode="auto">
          <a:xfrm rot="5400000">
            <a:off x="4553743" y="-3645693"/>
            <a:ext cx="36513" cy="9144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/>
          </a:p>
        </p:txBody>
      </p:sp>
      <p:sp>
        <p:nvSpPr>
          <p:cNvPr id="129" name="1 Başlık"/>
          <p:cNvSpPr txBox="1">
            <a:spLocks/>
          </p:cNvSpPr>
          <p:nvPr/>
        </p:nvSpPr>
        <p:spPr bwMode="auto">
          <a:xfrm rot="5400000">
            <a:off x="1625059" y="-310853"/>
            <a:ext cx="36000" cy="3286117"/>
          </a:xfrm>
          <a:prstGeom prst="rect">
            <a:avLst/>
          </a:prstGeom>
          <a:gradFill>
            <a:gsLst>
              <a:gs pos="24000">
                <a:schemeClr val="tx1"/>
              </a:gs>
              <a:gs pos="97000">
                <a:schemeClr val="tx1">
                  <a:alpha val="0"/>
                </a:schemeClr>
              </a:gs>
            </a:gsLst>
            <a:path path="circle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latin typeface="+mn-lt"/>
            </a:endParaRPr>
          </a:p>
        </p:txBody>
      </p:sp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040614"/>
              </p:ext>
            </p:extLst>
          </p:nvPr>
        </p:nvGraphicFramePr>
        <p:xfrm>
          <a:off x="172333" y="1419622"/>
          <a:ext cx="8801633" cy="3594430"/>
        </p:xfrm>
        <a:graphic>
          <a:graphicData uri="http://schemas.openxmlformats.org/drawingml/2006/table">
            <a:tbl>
              <a:tblPr/>
              <a:tblGrid>
                <a:gridCol w="1281185"/>
                <a:gridCol w="1281185"/>
                <a:gridCol w="1281185"/>
                <a:gridCol w="1120249"/>
                <a:gridCol w="1442122"/>
                <a:gridCol w="2395707"/>
              </a:tblGrid>
              <a:tr h="18762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636" marR="61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2263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Calibri"/>
                          <a:ea typeface="Times New Roman"/>
                          <a:cs typeface="Calibri"/>
                        </a:rPr>
                        <a:t>OKUL GENEL GÖRÜNÜM RESMİ</a:t>
                      </a:r>
                      <a:endParaRPr lang="tr-TR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636" marR="61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TARİHÇE</a:t>
                      </a:r>
                      <a:endParaRPr lang="tr-TR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6" marR="616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06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>
                          <a:latin typeface="Arial"/>
                          <a:ea typeface="Times New Roman"/>
                          <a:cs typeface="Calibri"/>
                        </a:rPr>
                        <a:t>Binanın Hizmete Giriş Tarih</a:t>
                      </a:r>
                      <a:endParaRPr lang="tr-TR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636" marR="61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>
                          <a:latin typeface="Arial"/>
                          <a:ea typeface="Times New Roman"/>
                          <a:cs typeface="Calibri"/>
                        </a:rPr>
                        <a:t>Bina En-Boy Oturum alanı(m2)</a:t>
                      </a:r>
                      <a:endParaRPr lang="tr-TR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636" marR="616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>
                          <a:latin typeface="Arial"/>
                          <a:ea typeface="Times New Roman"/>
                          <a:cs typeface="Calibri"/>
                        </a:rPr>
                        <a:t>Bahçe Yüz Ölçümü(m2)</a:t>
                      </a:r>
                      <a:endParaRPr lang="tr-TR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636" marR="616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>
                          <a:latin typeface="Arial"/>
                          <a:ea typeface="Times New Roman"/>
                          <a:cs typeface="Calibri"/>
                        </a:rPr>
                        <a:t>Tapu Kime Ait</a:t>
                      </a:r>
                      <a:endParaRPr lang="tr-TR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636" marR="616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>
                          <a:latin typeface="Arial"/>
                          <a:ea typeface="Times New Roman"/>
                          <a:cs typeface="Calibri"/>
                        </a:rPr>
                        <a:t>Pansiyon Kapasitesi (varsa)</a:t>
                      </a:r>
                      <a:endParaRPr lang="tr-TR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636" marR="616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>
                          <a:latin typeface="Arial"/>
                          <a:ea typeface="Times New Roman"/>
                          <a:cs typeface="Calibri"/>
                        </a:rPr>
                        <a:t>Derslik Sayısı</a:t>
                      </a:r>
                      <a:endParaRPr lang="tr-TR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636" marR="616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636" marR="61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636" marR="616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636" marR="616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636" marR="616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636" marR="616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636" marR="616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Resi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0408" y="23345"/>
            <a:ext cx="843558" cy="8435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Dikdörtgen"/>
          <p:cNvSpPr/>
          <p:nvPr/>
        </p:nvSpPr>
        <p:spPr>
          <a:xfrm>
            <a:off x="107950" y="3003550"/>
            <a:ext cx="8928100" cy="2016125"/>
          </a:xfrm>
          <a:prstGeom prst="rect">
            <a:avLst/>
          </a:prstGeom>
          <a:solidFill>
            <a:schemeClr val="bg2">
              <a:lumMod val="10000"/>
              <a:alpha val="42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b="1" dirty="0">
              <a:latin typeface="Arial Narrow" pitchFamily="34" charset="0"/>
            </a:endParaRPr>
          </a:p>
        </p:txBody>
      </p:sp>
      <p:sp>
        <p:nvSpPr>
          <p:cNvPr id="130" name="129 Dikdörtgen"/>
          <p:cNvSpPr/>
          <p:nvPr/>
        </p:nvSpPr>
        <p:spPr>
          <a:xfrm>
            <a:off x="-32" y="571486"/>
            <a:ext cx="1714512" cy="357190"/>
          </a:xfrm>
          <a:prstGeom prst="rect">
            <a:avLst/>
          </a:prstGeom>
          <a:gradFill flip="none" rotWithShape="1">
            <a:gsLst>
              <a:gs pos="24000">
                <a:schemeClr val="bg1">
                  <a:alpha val="0"/>
                </a:schemeClr>
              </a:gs>
              <a:gs pos="100000">
                <a:schemeClr val="bg1">
                  <a:alpha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b="1" dirty="0">
              <a:latin typeface="Arial Narrow" pitchFamily="34" charset="0"/>
            </a:endParaRPr>
          </a:p>
        </p:txBody>
      </p:sp>
      <p:sp>
        <p:nvSpPr>
          <p:cNvPr id="123" name="Rectangle 1"/>
          <p:cNvSpPr/>
          <p:nvPr/>
        </p:nvSpPr>
        <p:spPr>
          <a:xfrm>
            <a:off x="38848" y="966643"/>
            <a:ext cx="8709616" cy="369332"/>
          </a:xfrm>
          <a:prstGeom prst="rect">
            <a:avLst/>
          </a:prstGeom>
        </p:spPr>
        <p:txBody>
          <a:bodyPr l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PERSONEL SAYILARI </a:t>
            </a:r>
            <a:endParaRPr kumimoji="1" lang="tr-TR" sz="1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134" name="133 Dikdörtgen"/>
          <p:cNvSpPr/>
          <p:nvPr/>
        </p:nvSpPr>
        <p:spPr>
          <a:xfrm>
            <a:off x="0" y="0"/>
            <a:ext cx="9144000" cy="909638"/>
          </a:xfrm>
          <a:prstGeom prst="rect">
            <a:avLst/>
          </a:prstGeom>
          <a:solidFill>
            <a:schemeClr val="bg2">
              <a:lumMod val="10000"/>
              <a:alpha val="42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b="1" dirty="0">
              <a:latin typeface="Arial Narrow" pitchFamily="34" charset="0"/>
            </a:endParaRPr>
          </a:p>
        </p:txBody>
      </p:sp>
      <p:pic>
        <p:nvPicPr>
          <p:cNvPr id="5128" name="Picture 2" descr="C:\Users\BIMOSMAN\Desktop\Untitled-1 cop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255588"/>
            <a:ext cx="466725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1 Başlık"/>
          <p:cNvSpPr txBox="1">
            <a:spLocks/>
          </p:cNvSpPr>
          <p:nvPr/>
        </p:nvSpPr>
        <p:spPr bwMode="auto">
          <a:xfrm rot="5400000">
            <a:off x="4550568" y="-3661568"/>
            <a:ext cx="36513" cy="9144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/>
          </a:p>
        </p:txBody>
      </p:sp>
      <p:sp>
        <p:nvSpPr>
          <p:cNvPr id="129" name="1 Başlık"/>
          <p:cNvSpPr txBox="1">
            <a:spLocks/>
          </p:cNvSpPr>
          <p:nvPr/>
        </p:nvSpPr>
        <p:spPr bwMode="auto">
          <a:xfrm rot="5400000">
            <a:off x="777124" y="579811"/>
            <a:ext cx="36000" cy="1571606"/>
          </a:xfrm>
          <a:prstGeom prst="rect">
            <a:avLst/>
          </a:prstGeom>
          <a:gradFill>
            <a:gsLst>
              <a:gs pos="24000">
                <a:schemeClr val="tx1"/>
              </a:gs>
              <a:gs pos="97000">
                <a:schemeClr val="tx1">
                  <a:alpha val="0"/>
                </a:schemeClr>
              </a:gs>
            </a:gsLst>
            <a:path path="circle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latin typeface="+mn-lt"/>
            </a:endParaRPr>
          </a:p>
        </p:txBody>
      </p:sp>
      <p:sp>
        <p:nvSpPr>
          <p:cNvPr id="15" name="14 Dikdörtgen"/>
          <p:cNvSpPr/>
          <p:nvPr/>
        </p:nvSpPr>
        <p:spPr>
          <a:xfrm>
            <a:off x="107950" y="1419225"/>
            <a:ext cx="8928100" cy="1368425"/>
          </a:xfrm>
          <a:prstGeom prst="rect">
            <a:avLst/>
          </a:prstGeom>
          <a:solidFill>
            <a:schemeClr val="bg2">
              <a:lumMod val="10000"/>
              <a:alpha val="42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b="1" dirty="0">
              <a:latin typeface="Arial Narrow" pitchFamily="34" charset="0"/>
            </a:endParaRPr>
          </a:p>
        </p:txBody>
      </p:sp>
      <p:graphicFrame>
        <p:nvGraphicFramePr>
          <p:cNvPr id="6253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181352"/>
              </p:ext>
            </p:extLst>
          </p:nvPr>
        </p:nvGraphicFramePr>
        <p:xfrm>
          <a:off x="179388" y="3147814"/>
          <a:ext cx="8569075" cy="1800424"/>
        </p:xfrm>
        <a:graphic>
          <a:graphicData uri="http://schemas.openxmlformats.org/drawingml/2006/table">
            <a:tbl>
              <a:tblPr/>
              <a:tblGrid>
                <a:gridCol w="2706022"/>
                <a:gridCol w="1503346"/>
                <a:gridCol w="1503346"/>
                <a:gridCol w="1503346"/>
                <a:gridCol w="1353015"/>
              </a:tblGrid>
              <a:tr h="9529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İLKOKUL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EĞİTİM ÖĞRETİM SINIFI</a:t>
                      </a: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22" marR="9142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OLMASI GEREKLİ NORM</a:t>
                      </a: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22" marR="9142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MEVCUT</a:t>
                      </a:r>
                      <a:endParaRPr kumimoji="0" 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22" marR="9142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İHTİYAÇ</a:t>
                      </a:r>
                      <a:endParaRPr kumimoji="0" 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22" marR="9142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FAZLA</a:t>
                      </a:r>
                    </a:p>
                  </a:txBody>
                  <a:tcPr marL="91422" marR="9142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0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Öğretmen</a:t>
                      </a:r>
                      <a:endParaRPr kumimoji="0" 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22" marR="9142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1422" marR="9142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22" marR="9142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22" marR="9142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22" marR="9142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Ders Karşılığı Ücretli Öğretmen</a:t>
                      </a:r>
                      <a:endParaRPr kumimoji="0" 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22" marR="9142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22" marR="9142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22" marR="9142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22" marR="9142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Rectangle 1"/>
          <p:cNvSpPr/>
          <p:nvPr/>
        </p:nvSpPr>
        <p:spPr>
          <a:xfrm>
            <a:off x="-32" y="34966"/>
            <a:ext cx="9144000" cy="861774"/>
          </a:xfrm>
          <a:prstGeom prst="rect">
            <a:avLst/>
          </a:prstGeom>
        </p:spPr>
        <p:txBody>
          <a:bodyPr l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sz="1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PERŞEMBE KAYMAKAMLIĞI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sz="1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Perşembe İlçe Milli Eğitim Müdürlüğü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sz="1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…………………………………Müdürlüğü</a:t>
            </a:r>
            <a:endParaRPr kumimoji="1" lang="tr-TR" sz="1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14" name="1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455525"/>
              </p:ext>
            </p:extLst>
          </p:nvPr>
        </p:nvGraphicFramePr>
        <p:xfrm>
          <a:off x="179388" y="1465196"/>
          <a:ext cx="8569076" cy="1247841"/>
        </p:xfrm>
        <a:graphic>
          <a:graphicData uri="http://schemas.openxmlformats.org/drawingml/2006/table">
            <a:tbl>
              <a:tblPr/>
              <a:tblGrid>
                <a:gridCol w="2816832"/>
                <a:gridCol w="1502219"/>
                <a:gridCol w="1502217"/>
                <a:gridCol w="1502217"/>
                <a:gridCol w="1245591"/>
              </a:tblGrid>
              <a:tr h="405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OKUL / KURUM YÖNETİCİSİ</a:t>
                      </a: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(ilkokul)</a:t>
                      </a: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22" marR="91422" marT="45773" marB="4577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NORM</a:t>
                      </a:r>
                    </a:p>
                  </a:txBody>
                  <a:tcPr marL="91422" marR="91422" marT="45773" marB="4577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ASİL</a:t>
                      </a: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22" marR="91422" marT="45773" marB="4577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VEKİL</a:t>
                      </a:r>
                    </a:p>
                  </a:txBody>
                  <a:tcPr marL="91422" marR="91422" marT="45773" marB="4577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İHTİYAÇ</a:t>
                      </a: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22" marR="91422" marT="45773" marB="4577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Müdürü</a:t>
                      </a: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22" marR="91422" marT="45773" marB="4577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523" marR="9523" marT="953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523" marR="9523" marT="953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523" marR="9523" marT="953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523" marR="9523" marT="953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Müdür Baş Yrd.</a:t>
                      </a: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22" marR="91422" marT="45773" marB="4577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marL="9523" marR="9523" marT="953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marL="9523" marR="9523" marT="953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marL="9523" marR="9523" marT="953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marL="9523" marR="9523" marT="953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Müdür Yardımcısı</a:t>
                      </a: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22" marR="91422" marT="45773" marB="4577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523" marR="9523" marT="953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523" marR="9523" marT="953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523" marR="9523" marT="953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523" marR="9523" marT="953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" name="Resim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2716" y="4816"/>
            <a:ext cx="843558" cy="8435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Dikdörtgen"/>
          <p:cNvSpPr/>
          <p:nvPr/>
        </p:nvSpPr>
        <p:spPr>
          <a:xfrm>
            <a:off x="284890" y="1563638"/>
            <a:ext cx="8607589" cy="3456384"/>
          </a:xfrm>
          <a:prstGeom prst="rect">
            <a:avLst/>
          </a:prstGeom>
          <a:solidFill>
            <a:schemeClr val="bg2">
              <a:lumMod val="10000"/>
              <a:alpha val="42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b="1" dirty="0">
              <a:latin typeface="Arial Narrow" pitchFamily="34" charset="0"/>
            </a:endParaRPr>
          </a:p>
        </p:txBody>
      </p:sp>
      <p:sp>
        <p:nvSpPr>
          <p:cNvPr id="130" name="129 Dikdörtgen"/>
          <p:cNvSpPr/>
          <p:nvPr/>
        </p:nvSpPr>
        <p:spPr>
          <a:xfrm>
            <a:off x="-32" y="951451"/>
            <a:ext cx="1714512" cy="357190"/>
          </a:xfrm>
          <a:prstGeom prst="rect">
            <a:avLst/>
          </a:prstGeom>
          <a:gradFill flip="none" rotWithShape="1">
            <a:gsLst>
              <a:gs pos="24000">
                <a:schemeClr val="bg1">
                  <a:alpha val="0"/>
                </a:schemeClr>
              </a:gs>
              <a:gs pos="100000">
                <a:schemeClr val="bg1">
                  <a:alpha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b="1" dirty="0">
              <a:latin typeface="Arial Narrow" pitchFamily="34" charset="0"/>
            </a:endParaRPr>
          </a:p>
        </p:txBody>
      </p:sp>
      <p:sp>
        <p:nvSpPr>
          <p:cNvPr id="123" name="Rectangle 1"/>
          <p:cNvSpPr/>
          <p:nvPr/>
        </p:nvSpPr>
        <p:spPr>
          <a:xfrm>
            <a:off x="107504" y="929865"/>
            <a:ext cx="3695726" cy="369332"/>
          </a:xfrm>
          <a:prstGeom prst="rect">
            <a:avLst/>
          </a:prstGeom>
        </p:spPr>
        <p:txBody>
          <a:bodyPr l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PERSONEL SAYILARI </a:t>
            </a:r>
          </a:p>
        </p:txBody>
      </p:sp>
      <p:sp>
        <p:nvSpPr>
          <p:cNvPr id="134" name="133 Dikdörtgen"/>
          <p:cNvSpPr/>
          <p:nvPr/>
        </p:nvSpPr>
        <p:spPr>
          <a:xfrm>
            <a:off x="-2233" y="0"/>
            <a:ext cx="9144000" cy="914367"/>
          </a:xfrm>
          <a:prstGeom prst="rect">
            <a:avLst/>
          </a:prstGeom>
          <a:solidFill>
            <a:schemeClr val="bg2">
              <a:lumMod val="10000"/>
              <a:alpha val="42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PERŞEMBE KAYMAKAMLIĞI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Perşembe İlçe Milli Eğitim Müdürlüğü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………………………………………Müdürlüğü</a:t>
            </a:r>
            <a:endParaRPr kumimoji="1" lang="tr-T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pic>
        <p:nvPicPr>
          <p:cNvPr id="6152" name="Picture 2" descr="C:\Users\BIMOSMAN\Desktop\Untitled-1 cop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255588"/>
            <a:ext cx="466725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3" name="1 Başlık"/>
          <p:cNvSpPr txBox="1">
            <a:spLocks/>
          </p:cNvSpPr>
          <p:nvPr/>
        </p:nvSpPr>
        <p:spPr bwMode="auto">
          <a:xfrm rot="5400000">
            <a:off x="4560093" y="-3642518"/>
            <a:ext cx="36513" cy="9144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/>
          </a:p>
        </p:txBody>
      </p:sp>
      <p:sp>
        <p:nvSpPr>
          <p:cNvPr id="129" name="1 Başlık"/>
          <p:cNvSpPr txBox="1">
            <a:spLocks/>
          </p:cNvSpPr>
          <p:nvPr/>
        </p:nvSpPr>
        <p:spPr bwMode="auto">
          <a:xfrm rot="5400000">
            <a:off x="767771" y="543963"/>
            <a:ext cx="36000" cy="1571606"/>
          </a:xfrm>
          <a:prstGeom prst="rect">
            <a:avLst/>
          </a:prstGeom>
          <a:gradFill>
            <a:gsLst>
              <a:gs pos="24000">
                <a:schemeClr val="tx1"/>
              </a:gs>
              <a:gs pos="97000">
                <a:schemeClr val="tx1">
                  <a:alpha val="0"/>
                </a:schemeClr>
              </a:gs>
            </a:gsLst>
            <a:path path="circle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latin typeface="+mn-lt"/>
            </a:endParaRPr>
          </a:p>
        </p:txBody>
      </p:sp>
      <p:graphicFrame>
        <p:nvGraphicFramePr>
          <p:cNvPr id="18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215794"/>
              </p:ext>
            </p:extLst>
          </p:nvPr>
        </p:nvGraphicFramePr>
        <p:xfrm>
          <a:off x="395536" y="1707654"/>
          <a:ext cx="8352928" cy="316835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341171"/>
                <a:gridCol w="2422724"/>
                <a:gridCol w="1254061"/>
                <a:gridCol w="1334972"/>
              </a:tblGrid>
              <a:tr h="39521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EĞİTİM ÖĞRETİM DIŞI PERSONEL DURUMU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41" marR="91441" marT="45712" marB="45712"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95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PERSONEL GÖREV VE ÜNVANI</a:t>
                      </a:r>
                      <a:endParaRPr kumimoji="0" 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41" marR="91441"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OLMASI GEREKLİ NORM</a:t>
                      </a:r>
                      <a:endParaRPr kumimoji="0" 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41" marR="91441"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MEVCUT</a:t>
                      </a:r>
                      <a:endParaRPr kumimoji="0" 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41" marR="91441"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İHTİYAÇ</a:t>
                      </a:r>
                      <a:endParaRPr kumimoji="0" 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41" marR="91441" marT="45712" marB="45712" anchor="ctr" horzOverflow="overflow"/>
                </a:tc>
              </a:tr>
              <a:tr h="395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Memur-VHKİ</a:t>
                      </a:r>
                    </a:p>
                  </a:txBody>
                  <a:tcPr marL="91441" marR="91441"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41" marR="91441"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marL="91441" marR="91441"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41" marR="91441" marT="45712" marB="45712" anchor="ctr" horzOverflow="overflow"/>
                </a:tc>
              </a:tr>
              <a:tr h="395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Sürekli </a:t>
                      </a:r>
                      <a:r>
                        <a:rPr kumimoji="0" lang="tr-TR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İşci</a:t>
                      </a: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(Yardımcı Hizmetler)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41" marR="91441"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41" marR="91441"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marL="91441" marR="91441"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41" marR="91441" marT="45712" marB="45712" anchor="ctr" horzOverflow="overflow"/>
                </a:tc>
              </a:tr>
              <a:tr h="395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İŞKUR Tarafından Görevlendirilen Personel</a:t>
                      </a:r>
                    </a:p>
                  </a:txBody>
                  <a:tcPr marL="91441" marR="91441"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41" marR="91441"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marL="91441" marR="91441"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41" marR="91441" marT="45712" marB="45712" anchor="ctr" horzOverflow="overflow"/>
                </a:tc>
              </a:tr>
              <a:tr h="401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Belediyelerden Geçen Hizmetli</a:t>
                      </a:r>
                    </a:p>
                  </a:txBody>
                  <a:tcPr marL="91441" marR="91441"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41" marR="91441"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marL="91441" marR="91441"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41" marR="91441" marT="45712" marB="45712" anchor="ctr" horzOverflow="overflow"/>
                </a:tc>
              </a:tr>
              <a:tr h="395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Okul Aile Birliklerince Çalıştırılan</a:t>
                      </a:r>
                    </a:p>
                  </a:txBody>
                  <a:tcPr marL="91441" marR="91441"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41" marR="91441"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marL="91441" marR="91441"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41" marR="91441" marT="45712" marB="45712" anchor="ctr" horzOverflow="overflow"/>
                </a:tc>
              </a:tr>
              <a:tr h="395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41" marR="91441"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41" marR="91441"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marL="91441" marR="91441"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41" marR="91441" marT="45712" marB="45712" anchor="ctr" horzOverflow="overflow"/>
                </a:tc>
              </a:tr>
            </a:tbl>
          </a:graphicData>
        </a:graphic>
      </p:graphicFrame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1636"/>
            <a:ext cx="843558" cy="8435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129 Dikdörtgen"/>
          <p:cNvSpPr/>
          <p:nvPr/>
        </p:nvSpPr>
        <p:spPr>
          <a:xfrm>
            <a:off x="-32" y="951451"/>
            <a:ext cx="1714512" cy="357190"/>
          </a:xfrm>
          <a:prstGeom prst="rect">
            <a:avLst/>
          </a:prstGeom>
          <a:gradFill flip="none" rotWithShape="1">
            <a:gsLst>
              <a:gs pos="24000">
                <a:schemeClr val="bg1">
                  <a:alpha val="0"/>
                </a:schemeClr>
              </a:gs>
              <a:gs pos="100000">
                <a:schemeClr val="bg1">
                  <a:alpha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b="1" dirty="0">
              <a:latin typeface="Arial Narrow" pitchFamily="34" charset="0"/>
            </a:endParaRPr>
          </a:p>
        </p:txBody>
      </p:sp>
      <p:sp>
        <p:nvSpPr>
          <p:cNvPr id="123" name="Rectangle 1"/>
          <p:cNvSpPr/>
          <p:nvPr/>
        </p:nvSpPr>
        <p:spPr>
          <a:xfrm>
            <a:off x="107504" y="929865"/>
            <a:ext cx="9036496" cy="646331"/>
          </a:xfrm>
          <a:prstGeom prst="rect">
            <a:avLst/>
          </a:prstGeom>
        </p:spPr>
        <p:txBody>
          <a:bodyPr l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BRANŞLARA GÖRE ÖĞRETMEN </a:t>
            </a:r>
            <a:r>
              <a:rPr kumimoji="1" lang="tr-TR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SAYILARI </a:t>
            </a:r>
            <a:endParaRPr lang="tr-TR" b="1" dirty="0">
              <a:latin typeface="Verdana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tr-T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134" name="133 Dikdörtgen"/>
          <p:cNvSpPr/>
          <p:nvPr/>
        </p:nvSpPr>
        <p:spPr>
          <a:xfrm>
            <a:off x="-2233" y="0"/>
            <a:ext cx="9144000" cy="914367"/>
          </a:xfrm>
          <a:prstGeom prst="rect">
            <a:avLst/>
          </a:prstGeom>
          <a:solidFill>
            <a:schemeClr val="bg2">
              <a:lumMod val="10000"/>
              <a:alpha val="42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PERŞEMBE KAYMAKAMLIĞI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Perşembe İlçe Milli Eğitim Müdürlüğü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………………………………………..Müdürlüğü</a:t>
            </a:r>
            <a:endParaRPr kumimoji="1" lang="tr-T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pic>
        <p:nvPicPr>
          <p:cNvPr id="7175" name="Picture 2" descr="C:\Users\BIMOSMAN\Desktop\Untitled-1 cop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255588"/>
            <a:ext cx="466725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1 Başlık"/>
          <p:cNvSpPr txBox="1">
            <a:spLocks/>
          </p:cNvSpPr>
          <p:nvPr/>
        </p:nvSpPr>
        <p:spPr bwMode="auto">
          <a:xfrm rot="5400000">
            <a:off x="4560093" y="-3642518"/>
            <a:ext cx="36513" cy="9144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/>
          </a:p>
        </p:txBody>
      </p:sp>
      <p:sp>
        <p:nvSpPr>
          <p:cNvPr id="129" name="1 Başlık"/>
          <p:cNvSpPr txBox="1">
            <a:spLocks/>
          </p:cNvSpPr>
          <p:nvPr/>
        </p:nvSpPr>
        <p:spPr bwMode="auto">
          <a:xfrm rot="5400000">
            <a:off x="767771" y="543963"/>
            <a:ext cx="36000" cy="1571606"/>
          </a:xfrm>
          <a:prstGeom prst="rect">
            <a:avLst/>
          </a:prstGeom>
          <a:gradFill>
            <a:gsLst>
              <a:gs pos="24000">
                <a:schemeClr val="tx1"/>
              </a:gs>
              <a:gs pos="97000">
                <a:schemeClr val="tx1">
                  <a:alpha val="0"/>
                </a:schemeClr>
              </a:gs>
            </a:gsLst>
            <a:path path="circle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latin typeface="+mn-lt"/>
            </a:endParaRPr>
          </a:p>
        </p:txBody>
      </p:sp>
      <p:graphicFrame>
        <p:nvGraphicFramePr>
          <p:cNvPr id="18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203595"/>
              </p:ext>
            </p:extLst>
          </p:nvPr>
        </p:nvGraphicFramePr>
        <p:xfrm>
          <a:off x="144462" y="1419624"/>
          <a:ext cx="8820026" cy="340217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48410"/>
                <a:gridCol w="1014857"/>
                <a:gridCol w="1127619"/>
                <a:gridCol w="2706285"/>
                <a:gridCol w="546180"/>
                <a:gridCol w="776675"/>
              </a:tblGrid>
              <a:tr h="457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Görevi/Branşı</a:t>
                      </a: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NORM</a:t>
                      </a: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MEVCUT</a:t>
                      </a: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Görevi/Branşı</a:t>
                      </a: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NORM</a:t>
                      </a: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MEVCUT</a:t>
                      </a: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6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2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04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6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8284">
                <a:tc>
                  <a:txBody>
                    <a:bodyPr/>
                    <a:lstStyle/>
                    <a:p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6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6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7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6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6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6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pic>
        <p:nvPicPr>
          <p:cNvPr id="9" name="Resi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647" y="56902"/>
            <a:ext cx="843558" cy="8435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Dikdörtgen"/>
          <p:cNvSpPr/>
          <p:nvPr/>
        </p:nvSpPr>
        <p:spPr>
          <a:xfrm>
            <a:off x="4714875" y="1292225"/>
            <a:ext cx="4071938" cy="2071688"/>
          </a:xfrm>
          <a:prstGeom prst="rect">
            <a:avLst/>
          </a:prstGeom>
          <a:solidFill>
            <a:schemeClr val="bg2">
              <a:lumMod val="10000"/>
              <a:alpha val="42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>
                <a:latin typeface="Arial Narrow" pitchFamily="34" charset="0"/>
              </a:rPr>
              <a:t>SINIF ORTAM RESMİ</a:t>
            </a:r>
            <a:endParaRPr lang="tr-TR" b="1" dirty="0">
              <a:latin typeface="Arial Narrow" pitchFamily="34" charset="0"/>
            </a:endParaRPr>
          </a:p>
        </p:txBody>
      </p:sp>
      <p:sp>
        <p:nvSpPr>
          <p:cNvPr id="21" name="20 Dikdörtgen"/>
          <p:cNvSpPr/>
          <p:nvPr/>
        </p:nvSpPr>
        <p:spPr>
          <a:xfrm>
            <a:off x="285750" y="1292225"/>
            <a:ext cx="4143375" cy="2071688"/>
          </a:xfrm>
          <a:prstGeom prst="rect">
            <a:avLst/>
          </a:prstGeom>
          <a:solidFill>
            <a:schemeClr val="bg2">
              <a:lumMod val="10000"/>
              <a:alpha val="42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 smtClean="0">
                <a:latin typeface="Arial Narrow" pitchFamily="34" charset="0"/>
              </a:rPr>
              <a:t>GENEL ÖĞRENCİ BAHÇE TOPLANTI RESMİ</a:t>
            </a:r>
            <a:endParaRPr lang="tr-TR" b="1" dirty="0">
              <a:latin typeface="Arial Narrow" pitchFamily="34" charset="0"/>
            </a:endParaRPr>
          </a:p>
        </p:txBody>
      </p:sp>
      <p:sp>
        <p:nvSpPr>
          <p:cNvPr id="22" name="21 Dikdörtgen"/>
          <p:cNvSpPr/>
          <p:nvPr/>
        </p:nvSpPr>
        <p:spPr>
          <a:xfrm>
            <a:off x="107950" y="3435350"/>
            <a:ext cx="8928100" cy="1714500"/>
          </a:xfrm>
          <a:prstGeom prst="rect">
            <a:avLst/>
          </a:prstGeom>
          <a:solidFill>
            <a:schemeClr val="bg2">
              <a:lumMod val="10000"/>
              <a:alpha val="42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b="1" dirty="0">
              <a:latin typeface="Arial Narrow" pitchFamily="34" charset="0"/>
            </a:endParaRPr>
          </a:p>
        </p:txBody>
      </p:sp>
      <p:sp>
        <p:nvSpPr>
          <p:cNvPr id="134" name="133 Dikdörtgen"/>
          <p:cNvSpPr/>
          <p:nvPr/>
        </p:nvSpPr>
        <p:spPr>
          <a:xfrm>
            <a:off x="0" y="0"/>
            <a:ext cx="9144000" cy="950913"/>
          </a:xfrm>
          <a:prstGeom prst="rect">
            <a:avLst/>
          </a:prstGeom>
          <a:solidFill>
            <a:schemeClr val="bg2">
              <a:lumMod val="10000"/>
              <a:alpha val="42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b="1" dirty="0">
              <a:latin typeface="Arial Narrow" pitchFamily="34" charset="0"/>
            </a:endParaRPr>
          </a:p>
        </p:txBody>
      </p:sp>
      <p:pic>
        <p:nvPicPr>
          <p:cNvPr id="8199" name="Picture 2" descr="C:\Users\BIMOSMAN\Desktop\Untitled-1 cop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613" y="255588"/>
            <a:ext cx="466725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1 Başlık"/>
          <p:cNvSpPr txBox="1">
            <a:spLocks/>
          </p:cNvSpPr>
          <p:nvPr/>
        </p:nvSpPr>
        <p:spPr bwMode="auto">
          <a:xfrm rot="5400000">
            <a:off x="4553744" y="-3602831"/>
            <a:ext cx="36512" cy="9144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/>
          </a:p>
        </p:txBody>
      </p:sp>
      <p:sp>
        <p:nvSpPr>
          <p:cNvPr id="129" name="1 Başlık"/>
          <p:cNvSpPr txBox="1">
            <a:spLocks/>
          </p:cNvSpPr>
          <p:nvPr/>
        </p:nvSpPr>
        <p:spPr bwMode="auto">
          <a:xfrm rot="5400000">
            <a:off x="767800" y="471803"/>
            <a:ext cx="36000" cy="1571606"/>
          </a:xfrm>
          <a:prstGeom prst="rect">
            <a:avLst/>
          </a:prstGeom>
          <a:gradFill>
            <a:gsLst>
              <a:gs pos="24000">
                <a:schemeClr val="tx1"/>
              </a:gs>
              <a:gs pos="97000">
                <a:schemeClr val="tx1">
                  <a:alpha val="0"/>
                </a:schemeClr>
              </a:gs>
            </a:gsLst>
            <a:path path="circle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latin typeface="+mn-lt"/>
            </a:endParaRPr>
          </a:p>
        </p:txBody>
      </p:sp>
      <p:sp>
        <p:nvSpPr>
          <p:cNvPr id="18" name="17 Dikdörtgen"/>
          <p:cNvSpPr/>
          <p:nvPr/>
        </p:nvSpPr>
        <p:spPr>
          <a:xfrm>
            <a:off x="422149" y="938213"/>
            <a:ext cx="53310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28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b="1" i="1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ÖĞRETMEN VE DERSLİK BAŞINA  DÜŞEN ÖĞRENCİ SAYILARI </a:t>
            </a:r>
          </a:p>
        </p:txBody>
      </p:sp>
      <p:graphicFrame>
        <p:nvGraphicFramePr>
          <p:cNvPr id="25" name="Group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950400"/>
              </p:ext>
            </p:extLst>
          </p:nvPr>
        </p:nvGraphicFramePr>
        <p:xfrm>
          <a:off x="179389" y="3508375"/>
          <a:ext cx="8785098" cy="146611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358784"/>
                <a:gridCol w="786593"/>
                <a:gridCol w="929610"/>
                <a:gridCol w="929610"/>
                <a:gridCol w="858101"/>
                <a:gridCol w="715084"/>
                <a:gridCol w="572067"/>
                <a:gridCol w="1358661"/>
                <a:gridCol w="1276588"/>
              </a:tblGrid>
              <a:tr h="240558">
                <a:tc rowSpan="2">
                  <a:txBody>
                    <a:bodyPr/>
                    <a:lstStyle/>
                    <a:p>
                      <a:pPr marL="0" marR="0" lvl="0" indent="0" algn="ctr" defTabSz="9048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marL="92337" marR="92337" marT="44027" marB="44027" anchor="ctr" horzOverflow="overflow"/>
                </a:tc>
                <a:tc gridSpan="4">
                  <a:txBody>
                    <a:bodyPr/>
                    <a:lstStyle/>
                    <a:p>
                      <a:pPr marL="0" marR="0" lvl="0" indent="0" algn="ctr" defTabSz="9048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Öğrenci Sayısı</a:t>
                      </a:r>
                      <a:endParaRPr kumimoji="0" lang="tr-T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marL="92337" marR="92337" marT="44027" marB="44027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048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marL="92330" marR="92330" marT="44037" marB="440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048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Öğretmen </a:t>
                      </a:r>
                    </a:p>
                    <a:p>
                      <a:pPr marL="0" marR="0" lvl="0" indent="0" algn="ctr" defTabSz="9048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Sayısı</a:t>
                      </a:r>
                      <a:endParaRPr kumimoji="0" lang="tr-T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marL="92337" marR="92337" marT="44027" marB="44027"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048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Derslik Sayısı</a:t>
                      </a:r>
                    </a:p>
                  </a:txBody>
                  <a:tcPr marL="92337" marR="92337" marT="44027" marB="44027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048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Öğretmen Başına</a:t>
                      </a:r>
                    </a:p>
                    <a:p>
                      <a:pPr marL="0" marR="0" lvl="0" indent="0" algn="ctr" defTabSz="9048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Düşen Öğrenci Sayısı</a:t>
                      </a:r>
                      <a:endParaRPr kumimoji="0" lang="tr-T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marL="92337" marR="92337" marT="44027" marB="440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048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Derslik Başına Düşen </a:t>
                      </a:r>
                    </a:p>
                    <a:p>
                      <a:pPr marL="0" marR="0" lvl="0" indent="0" algn="ctr" defTabSz="9048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Öğrenci Sayısı</a:t>
                      </a:r>
                    </a:p>
                  </a:txBody>
                  <a:tcPr marL="92337" marR="92337" marT="44027" marB="440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332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048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Özel Eğitim</a:t>
                      </a:r>
                    </a:p>
                  </a:txBody>
                  <a:tcPr marL="92337" marR="92337" marT="44027" marB="44027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048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Kaynaştırma</a:t>
                      </a:r>
                    </a:p>
                  </a:txBody>
                  <a:tcPr marL="92337" marR="92337" marT="44027" marB="440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048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Diğer</a:t>
                      </a:r>
                    </a:p>
                  </a:txBody>
                  <a:tcPr marL="92337" marR="92337" marT="44027" marB="440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048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Toplam</a:t>
                      </a:r>
                    </a:p>
                  </a:txBody>
                  <a:tcPr marL="92337" marR="92337" marT="44027" marB="440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40558">
                <a:tc>
                  <a:txBody>
                    <a:bodyPr/>
                    <a:lstStyle/>
                    <a:p>
                      <a:pPr marL="0" marR="0" lvl="0" indent="0" algn="l" defTabSz="9048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u="none" strike="noStrike" kern="1200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Okul Öncesi </a:t>
                      </a:r>
                      <a:endParaRPr kumimoji="0" lang="tr-T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2337" marR="92337" marT="44027" marB="44027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2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2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0558">
                <a:tc>
                  <a:txBody>
                    <a:bodyPr/>
                    <a:lstStyle/>
                    <a:p>
                      <a:pPr marL="0" marR="0" lvl="0" indent="0" algn="l" defTabSz="9048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u="none" strike="noStrike" kern="1200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İlkokul</a:t>
                      </a:r>
                      <a:endParaRPr kumimoji="0" lang="tr-T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2337" marR="92337" marT="44027" marB="44027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2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2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0558">
                <a:tc>
                  <a:txBody>
                    <a:bodyPr/>
                    <a:lstStyle/>
                    <a:p>
                      <a:pPr marL="0" marR="0" lvl="0" indent="0" algn="l" defTabSz="9048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u="none" strike="noStrike" kern="1200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Ortaokul</a:t>
                      </a:r>
                      <a:endParaRPr kumimoji="0" lang="tr-T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2337" marR="92337" marT="44027" marB="44027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2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2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0558">
                <a:tc>
                  <a:txBody>
                    <a:bodyPr/>
                    <a:lstStyle/>
                    <a:p>
                      <a:pPr marL="0" marR="0" lvl="0" indent="0" algn="l" defTabSz="9048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Arial" pitchFamily="34" charset="0"/>
                        </a:rPr>
                        <a:t>Lise</a:t>
                      </a:r>
                    </a:p>
                  </a:txBody>
                  <a:tcPr marL="92337" marR="92337" marT="44027" marB="44027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2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2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7" name="Rectangle 1"/>
          <p:cNvSpPr/>
          <p:nvPr/>
        </p:nvSpPr>
        <p:spPr>
          <a:xfrm>
            <a:off x="0" y="9507"/>
            <a:ext cx="9144000" cy="1231106"/>
          </a:xfrm>
          <a:prstGeom prst="rect">
            <a:avLst/>
          </a:prstGeom>
        </p:spPr>
        <p:txBody>
          <a:bodyPr l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PERŞEMBE KAYMAKAMLIĞI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Perşembe İlçe Milli Eğitim Müdürlüğü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…………………………………..Müdürlüğü</a:t>
            </a:r>
            <a:endParaRPr kumimoji="1" lang="tr-TR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tr-TR" sz="1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929" y="55743"/>
            <a:ext cx="843558" cy="8435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129 Dikdörtgen"/>
          <p:cNvSpPr/>
          <p:nvPr/>
        </p:nvSpPr>
        <p:spPr>
          <a:xfrm>
            <a:off x="-32" y="1278456"/>
            <a:ext cx="1714512" cy="357190"/>
          </a:xfrm>
          <a:prstGeom prst="rect">
            <a:avLst/>
          </a:prstGeom>
          <a:gradFill flip="none" rotWithShape="1">
            <a:gsLst>
              <a:gs pos="24000">
                <a:schemeClr val="bg1">
                  <a:alpha val="0"/>
                </a:schemeClr>
              </a:gs>
              <a:gs pos="100000">
                <a:schemeClr val="bg1">
                  <a:alpha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b="1" dirty="0">
              <a:latin typeface="Arial Narrow" pitchFamily="34" charset="0"/>
            </a:endParaRPr>
          </a:p>
        </p:txBody>
      </p:sp>
      <p:sp>
        <p:nvSpPr>
          <p:cNvPr id="123" name="Rectangle 1"/>
          <p:cNvSpPr/>
          <p:nvPr/>
        </p:nvSpPr>
        <p:spPr>
          <a:xfrm>
            <a:off x="35496" y="1266314"/>
            <a:ext cx="2928958" cy="369332"/>
          </a:xfrm>
          <a:prstGeom prst="rect">
            <a:avLst/>
          </a:prstGeom>
        </p:spPr>
        <p:txBody>
          <a:bodyPr l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TAŞIMA</a:t>
            </a:r>
          </a:p>
        </p:txBody>
      </p:sp>
      <p:sp>
        <p:nvSpPr>
          <p:cNvPr id="134" name="133 Dikdörtgen"/>
          <p:cNvSpPr/>
          <p:nvPr/>
        </p:nvSpPr>
        <p:spPr>
          <a:xfrm>
            <a:off x="-32" y="19817"/>
            <a:ext cx="9144000" cy="1210489"/>
          </a:xfrm>
          <a:prstGeom prst="rect">
            <a:avLst/>
          </a:prstGeom>
          <a:solidFill>
            <a:schemeClr val="bg2">
              <a:lumMod val="10000"/>
              <a:alpha val="42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sz="2000" b="1" dirty="0">
              <a:latin typeface="Arial Narrow" pitchFamily="34" charset="0"/>
            </a:endParaRPr>
          </a:p>
        </p:txBody>
      </p:sp>
      <p:pic>
        <p:nvPicPr>
          <p:cNvPr id="9224" name="Picture 2" descr="C:\Users\BIMOSMAN\Desktop\Untitled-1 cop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613" y="263525"/>
            <a:ext cx="466725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5" name="1 Başlık"/>
          <p:cNvSpPr txBox="1">
            <a:spLocks/>
          </p:cNvSpPr>
          <p:nvPr/>
        </p:nvSpPr>
        <p:spPr bwMode="auto">
          <a:xfrm rot="5400000">
            <a:off x="4553744" y="-3313906"/>
            <a:ext cx="36512" cy="9144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/>
          </a:p>
        </p:txBody>
      </p:sp>
      <p:sp>
        <p:nvSpPr>
          <p:cNvPr id="129" name="1 Başlık"/>
          <p:cNvSpPr txBox="1">
            <a:spLocks/>
          </p:cNvSpPr>
          <p:nvPr/>
        </p:nvSpPr>
        <p:spPr bwMode="auto">
          <a:xfrm rot="5400000">
            <a:off x="767800" y="795835"/>
            <a:ext cx="36000" cy="1571606"/>
          </a:xfrm>
          <a:prstGeom prst="rect">
            <a:avLst/>
          </a:prstGeom>
          <a:gradFill>
            <a:gsLst>
              <a:gs pos="24000">
                <a:schemeClr val="tx1"/>
              </a:gs>
              <a:gs pos="97000">
                <a:schemeClr val="tx1">
                  <a:alpha val="0"/>
                </a:schemeClr>
              </a:gs>
            </a:gsLst>
            <a:path path="circle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latin typeface="+mn-lt"/>
            </a:endParaRPr>
          </a:p>
        </p:txBody>
      </p:sp>
      <p:sp>
        <p:nvSpPr>
          <p:cNvPr id="19" name="18 Dikdörtgen"/>
          <p:cNvSpPr/>
          <p:nvPr/>
        </p:nvSpPr>
        <p:spPr>
          <a:xfrm>
            <a:off x="-285784" y="1266314"/>
            <a:ext cx="9429784" cy="369332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50000"/>
                </a:schemeClr>
              </a:gs>
              <a:gs pos="100000">
                <a:schemeClr val="tx1">
                  <a:alpha val="0"/>
                </a:schemeClr>
              </a:gs>
            </a:gsLst>
            <a:path path="circle">
              <a:fillToRect l="100000" t="100000"/>
            </a:path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b="1" dirty="0">
              <a:latin typeface="Arial Narrow" pitchFamily="34" charset="0"/>
            </a:endParaRPr>
          </a:p>
        </p:txBody>
      </p:sp>
      <p:sp>
        <p:nvSpPr>
          <p:cNvPr id="21" name="Rectangle 1"/>
          <p:cNvSpPr/>
          <p:nvPr/>
        </p:nvSpPr>
        <p:spPr>
          <a:xfrm>
            <a:off x="0" y="9507"/>
            <a:ext cx="9144000" cy="1200329"/>
          </a:xfrm>
          <a:prstGeom prst="rect">
            <a:avLst/>
          </a:prstGeom>
        </p:spPr>
        <p:txBody>
          <a:bodyPr l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PERŞEMBE KAYMAKAMLIĞI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Perşembe İlçe Milli Eğitim Müdürlüğü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………………………………………Müdürlüğü</a:t>
            </a:r>
            <a:endParaRPr kumimoji="1" lang="tr-TR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22" name="14 Dikdörtgen"/>
          <p:cNvSpPr/>
          <p:nvPr/>
        </p:nvSpPr>
        <p:spPr>
          <a:xfrm>
            <a:off x="107504" y="1884820"/>
            <a:ext cx="8857870" cy="2957153"/>
          </a:xfrm>
          <a:prstGeom prst="rect">
            <a:avLst/>
          </a:prstGeom>
          <a:solidFill>
            <a:schemeClr val="bg2">
              <a:lumMod val="10000"/>
              <a:alpha val="42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b="1" dirty="0">
              <a:latin typeface="Arial Narrow" pitchFamily="34" charset="0"/>
            </a:endParaRPr>
          </a:p>
        </p:txBody>
      </p:sp>
      <p:graphicFrame>
        <p:nvGraphicFramePr>
          <p:cNvPr id="23" name="Group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376094"/>
              </p:ext>
            </p:extLst>
          </p:nvPr>
        </p:nvGraphicFramePr>
        <p:xfrm>
          <a:off x="178751" y="2025933"/>
          <a:ext cx="8715375" cy="2706058"/>
        </p:xfrm>
        <a:graphic>
          <a:graphicData uri="http://schemas.openxmlformats.org/drawingml/2006/table">
            <a:tbl>
              <a:tblPr/>
              <a:tblGrid>
                <a:gridCol w="1045352"/>
                <a:gridCol w="891398"/>
                <a:gridCol w="968375"/>
                <a:gridCol w="968375"/>
                <a:gridCol w="968375"/>
                <a:gridCol w="968375"/>
                <a:gridCol w="968375"/>
                <a:gridCol w="968375"/>
                <a:gridCol w="968375"/>
              </a:tblGrid>
              <a:tr h="21135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6517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2016-2017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2017-2018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2018-2019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4235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TAŞINILAN OKUL /YERLEŞİM BİRİMİ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SAYISI</a:t>
                      </a:r>
                      <a:endParaRPr kumimoji="0" lang="tr-T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TAŞIMA YAPAN      ARAÇ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SAYISI</a:t>
                      </a:r>
                    </a:p>
                  </a:txBody>
                  <a:tcPr marL="9525" marR="9525" marT="95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TAŞINAN ÖĞRENCİ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SAYISI</a:t>
                      </a:r>
                    </a:p>
                  </a:txBody>
                  <a:tcPr marL="9525" marR="9525" marT="95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TAŞINILAN OKUL /YERLEŞİM BİRİMİ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SAYISI</a:t>
                      </a:r>
                      <a:endParaRPr kumimoji="0" lang="tr-T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TAŞIMA YAPAN      ARAÇ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SAYISI</a:t>
                      </a:r>
                    </a:p>
                  </a:txBody>
                  <a:tcPr marL="9525" marR="9525" marT="95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TAŞINAN ÖĞRENCİ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SAYISI</a:t>
                      </a:r>
                    </a:p>
                  </a:txBody>
                  <a:tcPr marL="9525" marR="9525" marT="95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TAŞINILAN OKUL /YERLEŞİM BİRİMİ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SAYISI</a:t>
                      </a:r>
                      <a:endParaRPr kumimoji="0" lang="tr-T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TAŞIMA YAPAN      ARAÇ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SAYISI</a:t>
                      </a:r>
                    </a:p>
                  </a:txBody>
                  <a:tcPr marL="9525" marR="9525" marT="95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TAŞINAN ÖĞRENCİ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SAYISI</a:t>
                      </a:r>
                    </a:p>
                  </a:txBody>
                  <a:tcPr marL="9525" marR="9525" marT="95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59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" name="Resim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816" y="173582"/>
            <a:ext cx="843558" cy="8435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129 Dikdörtgen"/>
          <p:cNvSpPr/>
          <p:nvPr/>
        </p:nvSpPr>
        <p:spPr>
          <a:xfrm>
            <a:off x="-32" y="951451"/>
            <a:ext cx="1714512" cy="357190"/>
          </a:xfrm>
          <a:prstGeom prst="rect">
            <a:avLst/>
          </a:prstGeom>
          <a:gradFill flip="none" rotWithShape="1">
            <a:gsLst>
              <a:gs pos="24000">
                <a:schemeClr val="bg1">
                  <a:alpha val="0"/>
                </a:schemeClr>
              </a:gs>
              <a:gs pos="100000">
                <a:schemeClr val="bg1">
                  <a:alpha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b="1" dirty="0">
              <a:latin typeface="Arial Narrow" pitchFamily="34" charset="0"/>
            </a:endParaRPr>
          </a:p>
        </p:txBody>
      </p:sp>
      <p:sp>
        <p:nvSpPr>
          <p:cNvPr id="123" name="Rectangle 1"/>
          <p:cNvSpPr/>
          <p:nvPr/>
        </p:nvSpPr>
        <p:spPr>
          <a:xfrm>
            <a:off x="107504" y="929865"/>
            <a:ext cx="9036496" cy="369332"/>
          </a:xfrm>
          <a:prstGeom prst="rect">
            <a:avLst/>
          </a:prstGeom>
        </p:spPr>
        <p:txBody>
          <a:bodyPr l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ETKİNLİK SAYILARI </a:t>
            </a:r>
            <a:endParaRPr kumimoji="1" lang="tr-T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134" name="133 Dikdörtgen"/>
          <p:cNvSpPr/>
          <p:nvPr/>
        </p:nvSpPr>
        <p:spPr>
          <a:xfrm>
            <a:off x="-2233" y="0"/>
            <a:ext cx="9144000" cy="914367"/>
          </a:xfrm>
          <a:prstGeom prst="rect">
            <a:avLst/>
          </a:prstGeom>
          <a:solidFill>
            <a:schemeClr val="bg2">
              <a:lumMod val="10000"/>
              <a:alpha val="42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PERŞEMBE KAYMAKAMLIĞI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Perşembe İlçe Milli Eğitim Müdürlüğü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tr-T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………………………………………..Müdürlüğü</a:t>
            </a:r>
            <a:endParaRPr kumimoji="1" lang="tr-T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pic>
        <p:nvPicPr>
          <p:cNvPr id="7175" name="Picture 2" descr="C:\Users\BIMOSMAN\Desktop\Untitled-1 cop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255588"/>
            <a:ext cx="466725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1 Başlık"/>
          <p:cNvSpPr txBox="1">
            <a:spLocks/>
          </p:cNvSpPr>
          <p:nvPr/>
        </p:nvSpPr>
        <p:spPr bwMode="auto">
          <a:xfrm rot="5400000">
            <a:off x="4560093" y="-3642518"/>
            <a:ext cx="36513" cy="9144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/>
          </a:p>
        </p:txBody>
      </p:sp>
      <p:sp>
        <p:nvSpPr>
          <p:cNvPr id="129" name="1 Başlık"/>
          <p:cNvSpPr txBox="1">
            <a:spLocks/>
          </p:cNvSpPr>
          <p:nvPr/>
        </p:nvSpPr>
        <p:spPr bwMode="auto">
          <a:xfrm rot="5400000">
            <a:off x="767771" y="543963"/>
            <a:ext cx="36000" cy="1571606"/>
          </a:xfrm>
          <a:prstGeom prst="rect">
            <a:avLst/>
          </a:prstGeom>
          <a:gradFill>
            <a:gsLst>
              <a:gs pos="24000">
                <a:schemeClr val="tx1"/>
              </a:gs>
              <a:gs pos="97000">
                <a:schemeClr val="tx1">
                  <a:alpha val="0"/>
                </a:schemeClr>
              </a:gs>
            </a:gsLst>
            <a:path path="circle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latin typeface="+mn-lt"/>
            </a:endParaRPr>
          </a:p>
        </p:txBody>
      </p:sp>
      <p:graphicFrame>
        <p:nvGraphicFramePr>
          <p:cNvPr id="18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267304"/>
              </p:ext>
            </p:extLst>
          </p:nvPr>
        </p:nvGraphicFramePr>
        <p:xfrm>
          <a:off x="144462" y="1419622"/>
          <a:ext cx="8604002" cy="364873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220383"/>
                <a:gridCol w="2383619"/>
              </a:tblGrid>
              <a:tr h="457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ETKİNLİK/FAALİYET ADI</a:t>
                      </a: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SAYISI</a:t>
                      </a: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6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İLKÖĞRETİM YETİŞTİRME PROGRAMI (İYEP)</a:t>
                      </a: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3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DESTEKLEME VE YETİŞTİRME KURSU (DYK)</a:t>
                      </a: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3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EGZERSİZ</a:t>
                      </a: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6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HALK EĞİTİM DESTEKLİ KURS</a:t>
                      </a: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3830">
                <a:tc>
                  <a:txBody>
                    <a:bodyPr/>
                    <a:lstStyle/>
                    <a:p>
                      <a:r>
                        <a:rPr kumimoji="0" lang="tr-TR" sz="1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TİYATRO</a:t>
                      </a: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3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KONFERANS/SEMİNER</a:t>
                      </a: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6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GEZİ</a:t>
                      </a: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6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YILLIK ÖĞRENCİ BAŞINA OKUNAN KİTAP</a:t>
                      </a: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3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LİSANSLI SPORCU</a:t>
                      </a: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6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BİLİM SANAT MERKEZİNE DEVAM EDEN ÖĞRENCİ</a:t>
                      </a: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6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6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6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pic>
        <p:nvPicPr>
          <p:cNvPr id="9" name="Resi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38582"/>
            <a:ext cx="843558" cy="8435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449737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0">
          <a:blip xmlns:r="http://schemas.openxmlformats.org/officeDocument/2006/relationships" r:embed="rId1"/>
          <a:stretch>
            <a:fillRect/>
          </a:stretch>
        </a:blipFill>
      </a:spPr>
      <a:bodyPr/>
      <a:lstStyle/>
      <a:style>
        <a:lnRef idx="2">
          <a:schemeClr val="lt1">
            <a:hueOff val="0"/>
            <a:satOff val="0"/>
            <a:lumOff val="0"/>
            <a:alphaOff val="0"/>
          </a:schemeClr>
        </a:lnRef>
        <a:fillRef idx="1">
          <a:scrgbClr r="0" g="0" b="0"/>
        </a:fillRef>
        <a:effectRef idx="0">
          <a:schemeClr val="accent1">
            <a:tint val="50000"/>
            <a:hueOff val="0"/>
            <a:satOff val="0"/>
            <a:lumOff val="0"/>
            <a:alphaOff val="0"/>
          </a:schemeClr>
        </a:effectRef>
        <a:fontRef idx="minor">
          <a:schemeClr val="lt1">
            <a:hueOff val="0"/>
            <a:satOff val="0"/>
            <a:lumOff val="0"/>
            <a:alphaOff val="0"/>
          </a:schemeClr>
        </a:fontRef>
      </a:style>
    </a:spDef>
  </a:objectDefaults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10135</TotalTime>
  <Words>422</Words>
  <Application>Microsoft Office PowerPoint</Application>
  <PresentationFormat>Ekran Gösterisi (16:9)</PresentationFormat>
  <Paragraphs>187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Arial Narrow</vt:lpstr>
      <vt:lpstr>Calibri</vt:lpstr>
      <vt:lpstr>Times New Roman</vt:lpstr>
      <vt:lpstr>Verdana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BIMOSMAN</dc:creator>
  <cp:lastModifiedBy>Murat Çulfaz</cp:lastModifiedBy>
  <cp:revision>1720</cp:revision>
  <cp:lastPrinted>2018-12-03T07:14:36Z</cp:lastPrinted>
  <dcterms:created xsi:type="dcterms:W3CDTF">2011-03-09T11:04:04Z</dcterms:created>
  <dcterms:modified xsi:type="dcterms:W3CDTF">2019-01-08T07:04:55Z</dcterms:modified>
</cp:coreProperties>
</file>